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69" r:id="rId3"/>
    <p:sldId id="257" r:id="rId4"/>
    <p:sldId id="258" r:id="rId5"/>
    <p:sldId id="259" r:id="rId6"/>
    <p:sldId id="267" r:id="rId7"/>
    <p:sldId id="260" r:id="rId8"/>
    <p:sldId id="270" r:id="rId9"/>
    <p:sldId id="271" r:id="rId10"/>
    <p:sldId id="273" r:id="rId11"/>
    <p:sldId id="272" r:id="rId12"/>
    <p:sldId id="274" r:id="rId13"/>
    <p:sldId id="266" r:id="rId14"/>
    <p:sldId id="268" r:id="rId15"/>
    <p:sldId id="261" r:id="rId16"/>
    <p:sldId id="265" r:id="rId17"/>
  </p:sldIdLst>
  <p:sldSz cx="18288000" cy="10287000"/>
  <p:notesSz cx="6858000" cy="9144000"/>
  <p:embeddedFontLst>
    <p:embeddedFont>
      <p:font typeface="ABeeZee" panose="020B0604020202020204" charset="0"/>
      <p:regular r:id="rId19"/>
    </p:embeddedFont>
    <p:embeddedFont>
      <p:font typeface="ABeeZee Bold" panose="020B0604020202020204" charset="0"/>
      <p:regular r:id="rId20"/>
    </p:embeddedFont>
    <p:embeddedFont>
      <p:font typeface="Bernoru SemiCondense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2" autoAdjust="0"/>
    <p:restoredTop sz="84940" autoAdjust="0"/>
  </p:normalViewPr>
  <p:slideViewPr>
    <p:cSldViewPr>
      <p:cViewPr varScale="1">
        <p:scale>
          <a:sx n="45" d="100"/>
          <a:sy n="45" d="100"/>
        </p:scale>
        <p:origin x="1238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735CF-9CF9-4265-908C-2E5374145802}" type="datetimeFigureOut">
              <a:rPr lang="id-ID" smtClean="0"/>
              <a:t>15/05/2025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24C023-8E5C-4257-A5C4-0D502189FDC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83852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4C023-8E5C-4257-A5C4-0D502189FDC5}" type="slidenum">
              <a:rPr lang="id-ID" smtClean="0"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24681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24C023-8E5C-4257-A5C4-0D502189FDC5}" type="slidenum">
              <a:rPr lang="id-ID" smtClean="0"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1619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4C023-8E5C-4257-A5C4-0D502189FDC5}" type="slidenum">
              <a:rPr lang="id-ID" smtClean="0"/>
              <a:t>15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7273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2.svg"/><Relationship Id="rId7" Type="http://schemas.openxmlformats.org/officeDocument/2006/relationships/image" Target="../media/image5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sv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671115" y="-429360"/>
            <a:ext cx="11878824" cy="10016449"/>
            <a:chOff x="0" y="0"/>
            <a:chExt cx="4397909" cy="3708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97909" cy="3708400"/>
            </a:xfrm>
            <a:custGeom>
              <a:avLst/>
              <a:gdLst/>
              <a:ahLst/>
              <a:cxnLst/>
              <a:rect l="l" t="t" r="r" b="b"/>
              <a:pathLst>
                <a:path w="4397909" h="3708400">
                  <a:moveTo>
                    <a:pt x="3298432" y="0"/>
                  </a:moveTo>
                  <a:lnTo>
                    <a:pt x="1099477" y="0"/>
                  </a:lnTo>
                  <a:lnTo>
                    <a:pt x="0" y="1854200"/>
                  </a:lnTo>
                  <a:lnTo>
                    <a:pt x="1099477" y="3708400"/>
                  </a:lnTo>
                  <a:lnTo>
                    <a:pt x="3298432" y="3708400"/>
                  </a:lnTo>
                  <a:lnTo>
                    <a:pt x="4397909" y="1854200"/>
                  </a:lnTo>
                  <a:close/>
                </a:path>
              </a:pathLst>
            </a:custGeom>
            <a:solidFill>
              <a:srgbClr val="06053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8968600" y="-429360"/>
            <a:ext cx="11878824" cy="10016449"/>
            <a:chOff x="0" y="0"/>
            <a:chExt cx="4397909" cy="3708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97909" cy="3708400"/>
            </a:xfrm>
            <a:custGeom>
              <a:avLst/>
              <a:gdLst/>
              <a:ahLst/>
              <a:cxnLst/>
              <a:rect l="l" t="t" r="r" b="b"/>
              <a:pathLst>
                <a:path w="4397909" h="3708400">
                  <a:moveTo>
                    <a:pt x="3298432" y="0"/>
                  </a:moveTo>
                  <a:lnTo>
                    <a:pt x="1099477" y="0"/>
                  </a:lnTo>
                  <a:lnTo>
                    <a:pt x="0" y="1854200"/>
                  </a:lnTo>
                  <a:lnTo>
                    <a:pt x="1099477" y="3708400"/>
                  </a:lnTo>
                  <a:lnTo>
                    <a:pt x="3298432" y="3708400"/>
                  </a:lnTo>
                  <a:lnTo>
                    <a:pt x="4397909" y="1854200"/>
                  </a:lnTo>
                  <a:close/>
                </a:path>
              </a:pathLst>
            </a:custGeom>
            <a:solidFill>
              <a:srgbClr val="F3630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4345581" y="6637134"/>
            <a:ext cx="6810594" cy="4278950"/>
            <a:chOff x="0" y="0"/>
            <a:chExt cx="812800" cy="51066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3106965" y="-4238682"/>
            <a:ext cx="6810594" cy="5257857"/>
            <a:chOff x="0" y="0"/>
            <a:chExt cx="812800" cy="62749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627491"/>
            </a:xfrm>
            <a:custGeom>
              <a:avLst/>
              <a:gdLst/>
              <a:ahLst/>
              <a:cxnLst/>
              <a:rect l="l" t="t" r="r" b="b"/>
              <a:pathLst>
                <a:path w="812800" h="627491">
                  <a:moveTo>
                    <a:pt x="812800" y="313746"/>
                  </a:moveTo>
                  <a:lnTo>
                    <a:pt x="609600" y="627491"/>
                  </a:lnTo>
                  <a:lnTo>
                    <a:pt x="203200" y="627491"/>
                  </a:lnTo>
                  <a:lnTo>
                    <a:pt x="0" y="313746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13746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14300" y="-38100"/>
              <a:ext cx="584200" cy="6655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420834" y="8776609"/>
            <a:ext cx="5280478" cy="3317611"/>
            <a:chOff x="0" y="0"/>
            <a:chExt cx="812800" cy="51066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267774" y="7664435"/>
            <a:ext cx="5280478" cy="3845308"/>
            <a:chOff x="0" y="0"/>
            <a:chExt cx="812800" cy="59189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2218082" y="-3336403"/>
            <a:ext cx="5280478" cy="3845308"/>
            <a:chOff x="0" y="0"/>
            <a:chExt cx="812800" cy="59189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-1647920" y="9324226"/>
            <a:ext cx="10925270" cy="1610908"/>
            <a:chOff x="0" y="0"/>
            <a:chExt cx="2877437" cy="42427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-938671" y="9725211"/>
            <a:ext cx="10925270" cy="1610908"/>
            <a:chOff x="0" y="0"/>
            <a:chExt cx="2877437" cy="42427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11974056" y="9372253"/>
            <a:ext cx="2174034" cy="324129"/>
          </a:xfrm>
          <a:custGeom>
            <a:avLst/>
            <a:gdLst/>
            <a:ahLst/>
            <a:cxnLst/>
            <a:rect l="l" t="t" r="r" b="b"/>
            <a:pathLst>
              <a:path w="2174034" h="324129">
                <a:moveTo>
                  <a:pt x="0" y="0"/>
                </a:moveTo>
                <a:lnTo>
                  <a:pt x="2174034" y="0"/>
                </a:lnTo>
                <a:lnTo>
                  <a:pt x="2174034" y="324129"/>
                </a:lnTo>
                <a:lnTo>
                  <a:pt x="0" y="3241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623051" y="2793264"/>
            <a:ext cx="7440776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en-US" sz="4000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PERATURAN REKTOR UNIVERSITAS SYIAH KUALA NOMOR 15 TAHUN 2025 TENTANG KODE ETIK MAHASISWA UNIVERSITAS SYIAH KUALA</a:t>
            </a:r>
          </a:p>
        </p:txBody>
      </p:sp>
      <p:sp>
        <p:nvSpPr>
          <p:cNvPr id="32" name="Freeform 32"/>
          <p:cNvSpPr/>
          <p:nvPr/>
        </p:nvSpPr>
        <p:spPr>
          <a:xfrm>
            <a:off x="8063826" y="678255"/>
            <a:ext cx="1393699" cy="1317679"/>
          </a:xfrm>
          <a:custGeom>
            <a:avLst/>
            <a:gdLst/>
            <a:ahLst/>
            <a:cxnLst/>
            <a:rect l="l" t="t" r="r" b="b"/>
            <a:pathLst>
              <a:path w="1393699" h="1317679">
                <a:moveTo>
                  <a:pt x="0" y="0"/>
                </a:moveTo>
                <a:lnTo>
                  <a:pt x="1393699" y="0"/>
                </a:lnTo>
                <a:lnTo>
                  <a:pt x="1393699" y="1317679"/>
                </a:lnTo>
                <a:lnTo>
                  <a:pt x="0" y="13176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5927"/>
              </p:ext>
            </p:extLst>
          </p:nvPr>
        </p:nvGraphicFramePr>
        <p:xfrm>
          <a:off x="98425" y="98425"/>
          <a:ext cx="15049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6" imgW="1504800" imgH="540000" progId="Package">
                  <p:embed/>
                </p:oleObj>
              </mc:Choice>
              <mc:Fallback>
                <p:oleObj name="Packager Shell Object" showAsIcon="1" r:id="rId6" imgW="1504800" imgH="5400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425" y="98425"/>
                        <a:ext cx="1504950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387062"/>
              </p:ext>
            </p:extLst>
          </p:nvPr>
        </p:nvGraphicFramePr>
        <p:xfrm>
          <a:off x="98425" y="98425"/>
          <a:ext cx="15049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6" imgW="1504800" imgH="540000" progId="Package">
                  <p:embed/>
                </p:oleObj>
              </mc:Choice>
              <mc:Fallback>
                <p:oleObj name="Packager Shell Object" showAsIcon="1" r:id="rId6" imgW="1504800" imgH="5400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8425" y="98425"/>
                        <a:ext cx="1504950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" name="Picture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153" y="2053278"/>
            <a:ext cx="8879178" cy="46268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284C0-4406-DC61-21DF-849F299A7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>
            <a:extLst>
              <a:ext uri="{FF2B5EF4-FFF2-40B4-BE49-F238E27FC236}">
                <a16:creationId xmlns:a16="http://schemas.microsoft.com/office/drawing/2014/main" id="{6CED6874-8792-6165-3D8F-6B57F29845DA}"/>
              </a:ext>
            </a:extLst>
          </p:cNvPr>
          <p:cNvGrpSpPr/>
          <p:nvPr/>
        </p:nvGrpSpPr>
        <p:grpSpPr>
          <a:xfrm>
            <a:off x="14345581" y="6637134"/>
            <a:ext cx="6810594" cy="4278950"/>
            <a:chOff x="0" y="0"/>
            <a:chExt cx="812800" cy="510665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E13CCC7-797C-0DDA-EA32-8849EC493FF5}"/>
                </a:ext>
              </a:extLst>
            </p:cNvPr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0B5CDAC7-39F0-CA18-AEAC-D14ED2940881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43E94F7-A713-B569-4D89-FFD7FC7D882D}"/>
              </a:ext>
            </a:extLst>
          </p:cNvPr>
          <p:cNvGrpSpPr/>
          <p:nvPr/>
        </p:nvGrpSpPr>
        <p:grpSpPr>
          <a:xfrm>
            <a:off x="-3106965" y="-4238682"/>
            <a:ext cx="6810594" cy="5257857"/>
            <a:chOff x="0" y="0"/>
            <a:chExt cx="812800" cy="627491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8F3B830E-FA5D-B848-1650-FFF80331B6D8}"/>
                </a:ext>
              </a:extLst>
            </p:cNvPr>
            <p:cNvSpPr/>
            <p:nvPr/>
          </p:nvSpPr>
          <p:spPr>
            <a:xfrm>
              <a:off x="0" y="0"/>
              <a:ext cx="812800" cy="627491"/>
            </a:xfrm>
            <a:custGeom>
              <a:avLst/>
              <a:gdLst/>
              <a:ahLst/>
              <a:cxnLst/>
              <a:rect l="l" t="t" r="r" b="b"/>
              <a:pathLst>
                <a:path w="812800" h="627491">
                  <a:moveTo>
                    <a:pt x="812800" y="313746"/>
                  </a:moveTo>
                  <a:lnTo>
                    <a:pt x="609600" y="627491"/>
                  </a:lnTo>
                  <a:lnTo>
                    <a:pt x="203200" y="627491"/>
                  </a:lnTo>
                  <a:lnTo>
                    <a:pt x="0" y="313746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13746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739815B9-696A-69A9-03B4-324EE9BDB3F3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6655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EBE08E60-0670-8241-3E60-1C9E56C4D80C}"/>
              </a:ext>
            </a:extLst>
          </p:cNvPr>
          <p:cNvGrpSpPr/>
          <p:nvPr/>
        </p:nvGrpSpPr>
        <p:grpSpPr>
          <a:xfrm>
            <a:off x="10420834" y="8776609"/>
            <a:ext cx="5280478" cy="3317611"/>
            <a:chOff x="0" y="0"/>
            <a:chExt cx="812800" cy="510665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D557E91F-DA63-D8B4-4E08-CCF36071D380}"/>
                </a:ext>
              </a:extLst>
            </p:cNvPr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DF53FFB0-53A8-2CF8-55B4-13D2EBACEE65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87664F66-4D3C-2F5F-D1FE-9B0ABE5E5029}"/>
              </a:ext>
            </a:extLst>
          </p:cNvPr>
          <p:cNvGrpSpPr/>
          <p:nvPr/>
        </p:nvGrpSpPr>
        <p:grpSpPr>
          <a:xfrm>
            <a:off x="12267774" y="7664435"/>
            <a:ext cx="5280478" cy="3845308"/>
            <a:chOff x="0" y="0"/>
            <a:chExt cx="812800" cy="591891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43838C70-B0B6-FDEF-9FC5-8723DCE4303E}"/>
                </a:ext>
              </a:extLst>
            </p:cNvPr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43477592-DFD3-F89B-38E1-48D97D7DD9D5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22532479-AFCE-DCCA-CEB2-D81505FA0C37}"/>
              </a:ext>
            </a:extLst>
          </p:cNvPr>
          <p:cNvGrpSpPr/>
          <p:nvPr/>
        </p:nvGrpSpPr>
        <p:grpSpPr>
          <a:xfrm>
            <a:off x="-2218082" y="-3336403"/>
            <a:ext cx="5280478" cy="3845308"/>
            <a:chOff x="0" y="0"/>
            <a:chExt cx="812800" cy="591891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26E2845A-B719-505B-2318-723EB7581476}"/>
                </a:ext>
              </a:extLst>
            </p:cNvPr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EB221790-C076-65B0-41EC-A2EF98DF7250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FF2CF4BB-E019-B9E2-5F84-52B9A21706C3}"/>
              </a:ext>
            </a:extLst>
          </p:cNvPr>
          <p:cNvGrpSpPr/>
          <p:nvPr/>
        </p:nvGrpSpPr>
        <p:grpSpPr>
          <a:xfrm>
            <a:off x="-1647920" y="9324226"/>
            <a:ext cx="10925270" cy="1610908"/>
            <a:chOff x="0" y="0"/>
            <a:chExt cx="2877437" cy="424272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EE10987E-7D88-FFAC-AC88-CC0EFBF4364A}"/>
                </a:ext>
              </a:extLst>
            </p:cNvPr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77DA62A9-9FCD-4F14-1BE3-0313521FFE3A}"/>
                </a:ext>
              </a:extLst>
            </p:cNvPr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E9459F3E-D30E-A520-3FCB-7B18FDDBB163}"/>
              </a:ext>
            </a:extLst>
          </p:cNvPr>
          <p:cNvGrpSpPr/>
          <p:nvPr/>
        </p:nvGrpSpPr>
        <p:grpSpPr>
          <a:xfrm>
            <a:off x="-938671" y="9725211"/>
            <a:ext cx="10925270" cy="1610908"/>
            <a:chOff x="0" y="0"/>
            <a:chExt cx="2877437" cy="424272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7DB490BC-007A-2088-92D5-25A66CB18A31}"/>
                </a:ext>
              </a:extLst>
            </p:cNvPr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BAD828FD-CA3D-9C4C-107A-0F9812E500FF}"/>
                </a:ext>
              </a:extLst>
            </p:cNvPr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30">
            <a:extLst>
              <a:ext uri="{FF2B5EF4-FFF2-40B4-BE49-F238E27FC236}">
                <a16:creationId xmlns:a16="http://schemas.microsoft.com/office/drawing/2014/main" id="{56D610D3-6D16-96EB-A605-CE5132CBEB45}"/>
              </a:ext>
            </a:extLst>
          </p:cNvPr>
          <p:cNvSpPr/>
          <p:nvPr/>
        </p:nvSpPr>
        <p:spPr>
          <a:xfrm>
            <a:off x="11974056" y="9372253"/>
            <a:ext cx="2174034" cy="324129"/>
          </a:xfrm>
          <a:custGeom>
            <a:avLst/>
            <a:gdLst/>
            <a:ahLst/>
            <a:cxnLst/>
            <a:rect l="l" t="t" r="r" b="b"/>
            <a:pathLst>
              <a:path w="2174034" h="324129">
                <a:moveTo>
                  <a:pt x="0" y="0"/>
                </a:moveTo>
                <a:lnTo>
                  <a:pt x="2174034" y="0"/>
                </a:lnTo>
                <a:lnTo>
                  <a:pt x="2174034" y="324129"/>
                </a:lnTo>
                <a:lnTo>
                  <a:pt x="0" y="3241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5BF311C6-9619-46DB-83C7-7F4454F5AAA1}"/>
              </a:ext>
            </a:extLst>
          </p:cNvPr>
          <p:cNvSpPr txBox="1"/>
          <p:nvPr/>
        </p:nvSpPr>
        <p:spPr>
          <a:xfrm>
            <a:off x="2814746" y="330398"/>
            <a:ext cx="1090125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en-US" sz="4000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PERBANDINGAN PERATURAN REKTOR</a:t>
            </a:r>
          </a:p>
        </p:txBody>
      </p:sp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FE2FE4B5-639E-EFA0-CA12-B0A50983F0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425" y="98425"/>
          <a:ext cx="15049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4" imgW="1504800" imgH="540000" progId="Package">
                  <p:embed/>
                </p:oleObj>
              </mc:Choice>
              <mc:Fallback>
                <p:oleObj name="Packager Shell Object" showAsIcon="1" r:id="rId4" imgW="1504800" imgH="540000" progId="Package">
                  <p:embed/>
                  <p:pic>
                    <p:nvPicPr>
                      <p:cNvPr id="33" name="Object 3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425" y="98425"/>
                        <a:ext cx="1504950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B5E55836-00D8-261E-3BEA-A3F6C620F4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425" y="98425"/>
          <a:ext cx="15049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4" imgW="1504800" imgH="540000" progId="Package">
                  <p:embed/>
                </p:oleObj>
              </mc:Choice>
              <mc:Fallback>
                <p:oleObj name="Packager Shell Object" showAsIcon="1" r:id="rId4" imgW="1504800" imgH="540000" progId="Package">
                  <p:embed/>
                  <p:pic>
                    <p:nvPicPr>
                      <p:cNvPr id="34" name="Object 3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425" y="98425"/>
                        <a:ext cx="1504950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C505026-8D60-26A9-30EC-1138261A42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891527"/>
              </p:ext>
            </p:extLst>
          </p:nvPr>
        </p:nvGraphicFramePr>
        <p:xfrm>
          <a:off x="1295400" y="1079500"/>
          <a:ext cx="14859000" cy="75253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429500">
                  <a:extLst>
                    <a:ext uri="{9D8B030D-6E8A-4147-A177-3AD203B41FA5}">
                      <a16:colId xmlns:a16="http://schemas.microsoft.com/office/drawing/2014/main" val="1168566262"/>
                    </a:ext>
                  </a:extLst>
                </a:gridCol>
                <a:gridCol w="7429500">
                  <a:extLst>
                    <a:ext uri="{9D8B030D-6E8A-4147-A177-3AD203B41FA5}">
                      <a16:colId xmlns:a16="http://schemas.microsoft.com/office/drawing/2014/main" val="282619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2021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tentang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Tata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Tertib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dan Etika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Kehidupan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Warga USK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2025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tentang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Kode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Etik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Mahasiswa</a:t>
                      </a:r>
                      <a:endParaRPr lang="en-ID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8895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 USK sebagai PTNBLU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 PTNBH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962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Mengatur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tentang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warga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USK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umum</a:t>
                      </a:r>
                      <a:endParaRPr lang="en-ID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engatur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tentang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secara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khusus</a:t>
                      </a:r>
                      <a:endParaRPr lang="en-ID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16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Sanksi secara umum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Sanksi berdasarkan pelanggaran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088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Penanganan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dilakukan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oleh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komisi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senat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USK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Penanganan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dilakukan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oleh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komisi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Etika SAU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661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Pemeriksaan kasus dilakukan dalam rapat komisi f senat USK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Pemeriksaan kasus dilakukan dalam sidang etika oleh majelis etika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793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Ruang lingkup terdiri atas etika perilaku warga USK dan etika akademik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Ruang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lingkup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terdiri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atas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etika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kepribadian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etika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akademik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etika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kenegaraan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etika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organisasi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dan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etika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kemasyarakatan</a:t>
                      </a:r>
                      <a:endParaRPr lang="en-ID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301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Sudah mengatur tata cara pelaporan/ pengaduan dan penanganan dugaan pelanggaran kode etik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581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Sudah mengatur tentang penyalahgunaan teknologi yang tidak sesuai dengan aturan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1611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Mengatur mengenai penyimpangan seksual secara umum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Sudah mengatur tentang perbuatan LGBT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746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Mengatur mengenai Hak Pembelaan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Mengatur mengenai hak dan kewajiban Pelapor dan Terlapor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99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Sudah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mengatur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mengenai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pengawasan</a:t>
                      </a:r>
                      <a:endParaRPr lang="en-ID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559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Hanya mengatur kecurangan akademik secara umum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Sudah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mengatur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tentang</a:t>
                      </a:r>
                      <a:r>
                        <a:rPr lang="en-ID" sz="2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2400" kern="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perjokian</a:t>
                      </a:r>
                      <a:endParaRPr lang="en-ID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668473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30659DAC-C5C2-18F0-3789-9AABF291F6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60" y="119063"/>
            <a:ext cx="1505072" cy="8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24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06965" y="-4238682"/>
            <a:ext cx="6810594" cy="5257857"/>
            <a:chOff x="0" y="0"/>
            <a:chExt cx="812800" cy="6274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627491"/>
            </a:xfrm>
            <a:custGeom>
              <a:avLst/>
              <a:gdLst/>
              <a:ahLst/>
              <a:cxnLst/>
              <a:rect l="l" t="t" r="r" b="b"/>
              <a:pathLst>
                <a:path w="812800" h="627491">
                  <a:moveTo>
                    <a:pt x="812800" y="313746"/>
                  </a:moveTo>
                  <a:lnTo>
                    <a:pt x="609600" y="627491"/>
                  </a:lnTo>
                  <a:lnTo>
                    <a:pt x="203200" y="627491"/>
                  </a:lnTo>
                  <a:lnTo>
                    <a:pt x="0" y="313746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13746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14300" y="-38100"/>
              <a:ext cx="584200" cy="6655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218082" y="-3336403"/>
            <a:ext cx="5280478" cy="3845308"/>
            <a:chOff x="0" y="0"/>
            <a:chExt cx="812800" cy="5918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230617" y="6718775"/>
            <a:ext cx="6810594" cy="4278950"/>
            <a:chOff x="0" y="0"/>
            <a:chExt cx="812800" cy="5106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305871" y="8858250"/>
            <a:ext cx="5280478" cy="3317611"/>
            <a:chOff x="0" y="0"/>
            <a:chExt cx="812800" cy="5106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152810" y="7746076"/>
            <a:ext cx="5280478" cy="3845308"/>
            <a:chOff x="0" y="0"/>
            <a:chExt cx="812800" cy="59189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2859092" y="9453894"/>
            <a:ext cx="2174034" cy="324129"/>
          </a:xfrm>
          <a:custGeom>
            <a:avLst/>
            <a:gdLst/>
            <a:ahLst/>
            <a:cxnLst/>
            <a:rect l="l" t="t" r="r" b="b"/>
            <a:pathLst>
              <a:path w="2174034" h="324129">
                <a:moveTo>
                  <a:pt x="0" y="0"/>
                </a:moveTo>
                <a:lnTo>
                  <a:pt x="2174035" y="0"/>
                </a:lnTo>
                <a:lnTo>
                  <a:pt x="2174035" y="324129"/>
                </a:lnTo>
                <a:lnTo>
                  <a:pt x="0" y="3241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793407" y="2244949"/>
            <a:ext cx="1572819" cy="1487029"/>
          </a:xfrm>
          <a:custGeom>
            <a:avLst/>
            <a:gdLst/>
            <a:ahLst/>
            <a:cxnLst/>
            <a:rect l="l" t="t" r="r" b="b"/>
            <a:pathLst>
              <a:path w="1572819" h="1487029">
                <a:moveTo>
                  <a:pt x="0" y="0"/>
                </a:moveTo>
                <a:lnTo>
                  <a:pt x="1572820" y="0"/>
                </a:lnTo>
                <a:lnTo>
                  <a:pt x="1572820" y="1487030"/>
                </a:lnTo>
                <a:lnTo>
                  <a:pt x="0" y="14870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293970" y="3535493"/>
            <a:ext cx="1110151" cy="1036918"/>
            <a:chOff x="-1" y="-38100"/>
            <a:chExt cx="812800" cy="759182"/>
          </a:xfrm>
        </p:grpSpPr>
        <p:sp>
          <p:nvSpPr>
            <p:cNvPr id="20" name="Freeform 20"/>
            <p:cNvSpPr/>
            <p:nvPr/>
          </p:nvSpPr>
          <p:spPr>
            <a:xfrm>
              <a:off x="-1" y="22582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22334" y="7106278"/>
            <a:ext cx="1110151" cy="954036"/>
            <a:chOff x="0" y="0"/>
            <a:chExt cx="812800" cy="6985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97432" y="4762500"/>
            <a:ext cx="1110151" cy="954036"/>
            <a:chOff x="0" y="0"/>
            <a:chExt cx="812800" cy="6985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6053F"/>
            </a:solidFill>
            <a:ln cap="sq">
              <a:noFill/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22334" y="8356347"/>
            <a:ext cx="1110151" cy="954036"/>
            <a:chOff x="0" y="0"/>
            <a:chExt cx="812800" cy="6985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96356" y="5927074"/>
            <a:ext cx="1110151" cy="954036"/>
            <a:chOff x="0" y="0"/>
            <a:chExt cx="812800" cy="6985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606977" y="3587531"/>
            <a:ext cx="1110151" cy="954036"/>
            <a:chOff x="0" y="0"/>
            <a:chExt cx="812800" cy="6985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6053F"/>
            </a:solidFill>
            <a:ln cap="sq">
              <a:noFill/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2073965" y="1502815"/>
            <a:ext cx="11265906" cy="1285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9"/>
              </a:lnSpc>
            </a:pPr>
            <a:r>
              <a:rPr lang="en-US" sz="8999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RUANG LINGKUP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28575" y="3821468"/>
            <a:ext cx="393110" cy="641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8"/>
              </a:lnSpc>
            </a:pPr>
            <a:r>
              <a:rPr lang="en-US" sz="4408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1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80855" y="7277046"/>
            <a:ext cx="393110" cy="641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8"/>
              </a:lnSpc>
            </a:pPr>
            <a:r>
              <a:rPr lang="en-US" sz="4408">
                <a:solidFill>
                  <a:srgbClr val="FFFFF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4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55953" y="4925636"/>
            <a:ext cx="393110" cy="641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48"/>
              </a:lnSpc>
              <a:spcBef>
                <a:spcPct val="0"/>
              </a:spcBef>
            </a:pPr>
            <a:r>
              <a:rPr lang="en-US" sz="4408" b="1" u="none" strike="noStrike" dirty="0">
                <a:solidFill>
                  <a:srgbClr val="FFFFF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680855" y="8519483"/>
            <a:ext cx="393110" cy="641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8"/>
              </a:lnSpc>
            </a:pPr>
            <a:r>
              <a:rPr lang="en-US" sz="4408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5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54877" y="6065127"/>
            <a:ext cx="393110" cy="641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8"/>
              </a:lnSpc>
            </a:pPr>
            <a:r>
              <a:rPr lang="en-US" sz="4408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3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965498" y="3725584"/>
            <a:ext cx="39311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848"/>
              </a:lnSpc>
              <a:spcBef>
                <a:spcPct val="0"/>
              </a:spcBef>
            </a:pPr>
            <a:r>
              <a:rPr lang="en-US" sz="4408" b="1" u="none" strike="noStrike">
                <a:solidFill>
                  <a:srgbClr val="FFFFF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6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625269" y="3838298"/>
            <a:ext cx="3578966" cy="43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1"/>
              </a:lnSpc>
            </a:pPr>
            <a:r>
              <a:rPr lang="en-US" sz="2884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Kode </a:t>
            </a:r>
            <a:r>
              <a:rPr lang="en-U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Etik</a:t>
            </a:r>
            <a:endParaRPr lang="en-US" sz="2884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2735822" y="7323335"/>
            <a:ext cx="3831571" cy="43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1"/>
              </a:lnSpc>
            </a:pPr>
            <a:r>
              <a:rPr lang="en-U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Larangan</a:t>
            </a:r>
            <a:endParaRPr lang="en-US" sz="2884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2590800" y="5013309"/>
            <a:ext cx="4165083" cy="43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1"/>
              </a:lnSpc>
            </a:pPr>
            <a:r>
              <a:rPr lang="en-US" sz="2884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Hak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666323" y="8121221"/>
            <a:ext cx="3831571" cy="883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1"/>
              </a:lnSpc>
            </a:pPr>
            <a:r>
              <a:rPr lang="nl-NL" sz="2884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hak dan kewajiban Pelapor dan Terlapor</a:t>
            </a:r>
            <a:endParaRPr lang="en-US" sz="2884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2560491" y="6156309"/>
            <a:ext cx="3896721" cy="434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1"/>
              </a:lnSpc>
            </a:pPr>
            <a:r>
              <a:rPr lang="en-U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Kewajiban</a:t>
            </a:r>
            <a:endParaRPr lang="en-US" sz="2884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8100915" y="3571529"/>
            <a:ext cx="6072285" cy="1332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61"/>
              </a:lnSpc>
            </a:pPr>
            <a:r>
              <a:rPr lang="es-ES" sz="2884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Tata cara </a:t>
            </a: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pelaporan</a:t>
            </a:r>
            <a:r>
              <a:rPr lang="es-ES" sz="2884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/</a:t>
            </a: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pengaduan</a:t>
            </a:r>
            <a:r>
              <a:rPr lang="es-ES" sz="2884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 dan </a:t>
            </a: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penanganan</a:t>
            </a:r>
            <a:r>
              <a:rPr lang="es-ES" sz="2884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 </a:t>
            </a: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dugaan</a:t>
            </a:r>
            <a:endParaRPr lang="es-ES" sz="2884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  <a:p>
            <a:pPr algn="l">
              <a:lnSpc>
                <a:spcPts val="3461"/>
              </a:lnSpc>
            </a:pP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pelanggaran</a:t>
            </a:r>
            <a:r>
              <a:rPr lang="es-ES" sz="2884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 </a:t>
            </a: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Kode</a:t>
            </a:r>
            <a:r>
              <a:rPr lang="es-ES" sz="2884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 </a:t>
            </a: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Etik</a:t>
            </a:r>
            <a:endParaRPr lang="en-US" sz="2884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grpSp>
        <p:nvGrpSpPr>
          <p:cNvPr id="50" name="Group 50"/>
          <p:cNvGrpSpPr/>
          <p:nvPr/>
        </p:nvGrpSpPr>
        <p:grpSpPr>
          <a:xfrm>
            <a:off x="-4449141" y="9393117"/>
            <a:ext cx="12482893" cy="1827151"/>
            <a:chOff x="-511838" y="-38100"/>
            <a:chExt cx="3287675" cy="481225"/>
          </a:xfrm>
        </p:grpSpPr>
        <p:sp>
          <p:nvSpPr>
            <p:cNvPr id="51" name="Freeform 51"/>
            <p:cNvSpPr/>
            <p:nvPr/>
          </p:nvSpPr>
          <p:spPr>
            <a:xfrm>
              <a:off x="-511838" y="18853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3630F"/>
            </a:solidFill>
          </p:spPr>
          <p:txBody>
            <a:bodyPr/>
            <a:lstStyle/>
            <a:p>
              <a:pPr algn="r"/>
              <a:r>
                <a:rPr lang="id-ID" dirty="0"/>
                <a:t>Pasal 2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-5493050" y="9778023"/>
            <a:ext cx="10925270" cy="1610908"/>
            <a:chOff x="0" y="0"/>
            <a:chExt cx="2877437" cy="424272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6" name="Group 31">
            <a:extLst>
              <a:ext uri="{FF2B5EF4-FFF2-40B4-BE49-F238E27FC236}">
                <a16:creationId xmlns:a16="http://schemas.microsoft.com/office/drawing/2014/main" id="{7C7B9E2F-16BD-E7B4-BE1A-3FBBA3EEBB28}"/>
              </a:ext>
            </a:extLst>
          </p:cNvPr>
          <p:cNvGrpSpPr/>
          <p:nvPr/>
        </p:nvGrpSpPr>
        <p:grpSpPr>
          <a:xfrm>
            <a:off x="6606977" y="4866511"/>
            <a:ext cx="1110151" cy="954036"/>
            <a:chOff x="0" y="0"/>
            <a:chExt cx="812800" cy="698500"/>
          </a:xfrm>
        </p:grpSpPr>
        <p:sp>
          <p:nvSpPr>
            <p:cNvPr id="57" name="Freeform 32">
              <a:extLst>
                <a:ext uri="{FF2B5EF4-FFF2-40B4-BE49-F238E27FC236}">
                  <a16:creationId xmlns:a16="http://schemas.microsoft.com/office/drawing/2014/main" id="{6B67E15B-B960-D06E-99AF-561BFC43E04D}"/>
                </a:ext>
              </a:extLst>
            </p:cNvPr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58" name="TextBox 33">
              <a:extLst>
                <a:ext uri="{FF2B5EF4-FFF2-40B4-BE49-F238E27FC236}">
                  <a16:creationId xmlns:a16="http://schemas.microsoft.com/office/drawing/2014/main" id="{C294BAC0-3C71-6E55-7C00-AF35A9A726EB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9" name="TextBox 42">
            <a:extLst>
              <a:ext uri="{FF2B5EF4-FFF2-40B4-BE49-F238E27FC236}">
                <a16:creationId xmlns:a16="http://schemas.microsoft.com/office/drawing/2014/main" id="{4B7B7A5F-3BD0-7DBA-6883-F8CB862C64C2}"/>
              </a:ext>
            </a:extLst>
          </p:cNvPr>
          <p:cNvSpPr txBox="1"/>
          <p:nvPr/>
        </p:nvSpPr>
        <p:spPr>
          <a:xfrm>
            <a:off x="6965498" y="5061347"/>
            <a:ext cx="39311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8"/>
              </a:lnSpc>
            </a:pPr>
            <a:r>
              <a:rPr lang="en-US" sz="4408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7</a:t>
            </a:r>
          </a:p>
        </p:txBody>
      </p:sp>
      <p:grpSp>
        <p:nvGrpSpPr>
          <p:cNvPr id="60" name="Group 31">
            <a:extLst>
              <a:ext uri="{FF2B5EF4-FFF2-40B4-BE49-F238E27FC236}">
                <a16:creationId xmlns:a16="http://schemas.microsoft.com/office/drawing/2014/main" id="{FDCF7EEC-1F67-8080-8D79-12D6D17BA0E2}"/>
              </a:ext>
            </a:extLst>
          </p:cNvPr>
          <p:cNvGrpSpPr/>
          <p:nvPr/>
        </p:nvGrpSpPr>
        <p:grpSpPr>
          <a:xfrm>
            <a:off x="6705600" y="7172965"/>
            <a:ext cx="1110151" cy="954036"/>
            <a:chOff x="0" y="0"/>
            <a:chExt cx="812800" cy="698500"/>
          </a:xfrm>
        </p:grpSpPr>
        <p:sp>
          <p:nvSpPr>
            <p:cNvPr id="61" name="Freeform 32">
              <a:extLst>
                <a:ext uri="{FF2B5EF4-FFF2-40B4-BE49-F238E27FC236}">
                  <a16:creationId xmlns:a16="http://schemas.microsoft.com/office/drawing/2014/main" id="{F3BB154C-6202-E158-B604-6709E5B0E58F}"/>
                </a:ext>
              </a:extLst>
            </p:cNvPr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62" name="TextBox 33">
              <a:extLst>
                <a:ext uri="{FF2B5EF4-FFF2-40B4-BE49-F238E27FC236}">
                  <a16:creationId xmlns:a16="http://schemas.microsoft.com/office/drawing/2014/main" id="{1DEBD80B-BB89-470C-2FA8-97DB0774015F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3" name="TextBox 42">
            <a:extLst>
              <a:ext uri="{FF2B5EF4-FFF2-40B4-BE49-F238E27FC236}">
                <a16:creationId xmlns:a16="http://schemas.microsoft.com/office/drawing/2014/main" id="{3426C06A-DF91-5E06-C636-9853CD96C149}"/>
              </a:ext>
            </a:extLst>
          </p:cNvPr>
          <p:cNvSpPr txBox="1"/>
          <p:nvPr/>
        </p:nvSpPr>
        <p:spPr>
          <a:xfrm>
            <a:off x="7064121" y="7311018"/>
            <a:ext cx="39311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8"/>
              </a:lnSpc>
            </a:pPr>
            <a:r>
              <a:rPr lang="en-US" sz="4408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9</a:t>
            </a:r>
          </a:p>
        </p:txBody>
      </p:sp>
      <p:grpSp>
        <p:nvGrpSpPr>
          <p:cNvPr id="64" name="Group 31">
            <a:extLst>
              <a:ext uri="{FF2B5EF4-FFF2-40B4-BE49-F238E27FC236}">
                <a16:creationId xmlns:a16="http://schemas.microsoft.com/office/drawing/2014/main" id="{567DC8AB-B0EB-BE96-90F6-1039397F6800}"/>
              </a:ext>
            </a:extLst>
          </p:cNvPr>
          <p:cNvGrpSpPr/>
          <p:nvPr/>
        </p:nvGrpSpPr>
        <p:grpSpPr>
          <a:xfrm>
            <a:off x="13418034" y="5577689"/>
            <a:ext cx="1110151" cy="954036"/>
            <a:chOff x="0" y="0"/>
            <a:chExt cx="812800" cy="698500"/>
          </a:xfrm>
        </p:grpSpPr>
        <p:sp>
          <p:nvSpPr>
            <p:cNvPr id="65" name="Freeform 32">
              <a:extLst>
                <a:ext uri="{FF2B5EF4-FFF2-40B4-BE49-F238E27FC236}">
                  <a16:creationId xmlns:a16="http://schemas.microsoft.com/office/drawing/2014/main" id="{53338C5F-0C3E-395E-9532-A36E64984FCC}"/>
                </a:ext>
              </a:extLst>
            </p:cNvPr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66" name="TextBox 33">
              <a:extLst>
                <a:ext uri="{FF2B5EF4-FFF2-40B4-BE49-F238E27FC236}">
                  <a16:creationId xmlns:a16="http://schemas.microsoft.com/office/drawing/2014/main" id="{1896DDF0-297B-761E-C1AE-31FAC25D0898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7" name="TextBox 42">
            <a:extLst>
              <a:ext uri="{FF2B5EF4-FFF2-40B4-BE49-F238E27FC236}">
                <a16:creationId xmlns:a16="http://schemas.microsoft.com/office/drawing/2014/main" id="{83A2EF81-3849-FBA8-4AFE-BF675D678310}"/>
              </a:ext>
            </a:extLst>
          </p:cNvPr>
          <p:cNvSpPr txBox="1"/>
          <p:nvPr/>
        </p:nvSpPr>
        <p:spPr>
          <a:xfrm>
            <a:off x="13787451" y="5716536"/>
            <a:ext cx="39311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8"/>
              </a:lnSpc>
            </a:pPr>
            <a:r>
              <a:rPr lang="en-US" sz="4408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11</a:t>
            </a:r>
          </a:p>
        </p:txBody>
      </p:sp>
      <p:grpSp>
        <p:nvGrpSpPr>
          <p:cNvPr id="68" name="Group 25">
            <a:extLst>
              <a:ext uri="{FF2B5EF4-FFF2-40B4-BE49-F238E27FC236}">
                <a16:creationId xmlns:a16="http://schemas.microsoft.com/office/drawing/2014/main" id="{D004B60A-9DC5-E190-3078-AED3B2DD65E7}"/>
              </a:ext>
            </a:extLst>
          </p:cNvPr>
          <p:cNvGrpSpPr/>
          <p:nvPr/>
        </p:nvGrpSpPr>
        <p:grpSpPr>
          <a:xfrm>
            <a:off x="6654703" y="6010110"/>
            <a:ext cx="1110151" cy="954036"/>
            <a:chOff x="0" y="0"/>
            <a:chExt cx="812800" cy="698500"/>
          </a:xfrm>
        </p:grpSpPr>
        <p:sp>
          <p:nvSpPr>
            <p:cNvPr id="69" name="Freeform 26">
              <a:extLst>
                <a:ext uri="{FF2B5EF4-FFF2-40B4-BE49-F238E27FC236}">
                  <a16:creationId xmlns:a16="http://schemas.microsoft.com/office/drawing/2014/main" id="{12270A16-4B4E-80DF-1951-3A021D4FD69B}"/>
                </a:ext>
              </a:extLst>
            </p:cNvPr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6053F"/>
            </a:solidFill>
            <a:ln cap="sq">
              <a:noFill/>
              <a:prstDash val="solid"/>
              <a:miter/>
            </a:ln>
          </p:spPr>
        </p:sp>
        <p:sp>
          <p:nvSpPr>
            <p:cNvPr id="70" name="TextBox 27">
              <a:extLst>
                <a:ext uri="{FF2B5EF4-FFF2-40B4-BE49-F238E27FC236}">
                  <a16:creationId xmlns:a16="http://schemas.microsoft.com/office/drawing/2014/main" id="{BA86FCE3-2A9F-2785-C5EF-8283A5E9F32E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1" name="TextBox 40">
            <a:extLst>
              <a:ext uri="{FF2B5EF4-FFF2-40B4-BE49-F238E27FC236}">
                <a16:creationId xmlns:a16="http://schemas.microsoft.com/office/drawing/2014/main" id="{F7851234-8F33-4F43-044C-A786A0B4B3BC}"/>
              </a:ext>
            </a:extLst>
          </p:cNvPr>
          <p:cNvSpPr txBox="1"/>
          <p:nvPr/>
        </p:nvSpPr>
        <p:spPr>
          <a:xfrm>
            <a:off x="7013224" y="6173246"/>
            <a:ext cx="39311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48"/>
              </a:lnSpc>
              <a:spcBef>
                <a:spcPct val="0"/>
              </a:spcBef>
            </a:pPr>
            <a:r>
              <a:rPr lang="en-US" sz="4408" b="1" u="none" strike="noStrike" dirty="0">
                <a:solidFill>
                  <a:srgbClr val="FFFFF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8</a:t>
            </a:r>
          </a:p>
        </p:txBody>
      </p:sp>
      <p:grpSp>
        <p:nvGrpSpPr>
          <p:cNvPr id="72" name="Group 25">
            <a:extLst>
              <a:ext uri="{FF2B5EF4-FFF2-40B4-BE49-F238E27FC236}">
                <a16:creationId xmlns:a16="http://schemas.microsoft.com/office/drawing/2014/main" id="{3D4823E6-21D0-8F5E-50B4-EE01580CC149}"/>
              </a:ext>
            </a:extLst>
          </p:cNvPr>
          <p:cNvGrpSpPr/>
          <p:nvPr/>
        </p:nvGrpSpPr>
        <p:grpSpPr>
          <a:xfrm>
            <a:off x="6705600" y="8387043"/>
            <a:ext cx="1110151" cy="954036"/>
            <a:chOff x="0" y="0"/>
            <a:chExt cx="812800" cy="698500"/>
          </a:xfrm>
        </p:grpSpPr>
        <p:sp>
          <p:nvSpPr>
            <p:cNvPr id="73" name="Freeform 26">
              <a:extLst>
                <a:ext uri="{FF2B5EF4-FFF2-40B4-BE49-F238E27FC236}">
                  <a16:creationId xmlns:a16="http://schemas.microsoft.com/office/drawing/2014/main" id="{2B969C80-EFB1-EC09-7A1D-9225643F8200}"/>
                </a:ext>
              </a:extLst>
            </p:cNvPr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6053F"/>
            </a:solidFill>
            <a:ln cap="sq">
              <a:noFill/>
              <a:prstDash val="solid"/>
              <a:miter/>
            </a:ln>
          </p:spPr>
        </p:sp>
        <p:sp>
          <p:nvSpPr>
            <p:cNvPr id="74" name="TextBox 27">
              <a:extLst>
                <a:ext uri="{FF2B5EF4-FFF2-40B4-BE49-F238E27FC236}">
                  <a16:creationId xmlns:a16="http://schemas.microsoft.com/office/drawing/2014/main" id="{989F2FBB-6C4D-49CB-BB7E-42B09BD4B730}"/>
                </a:ext>
              </a:extLst>
            </p:cNvPr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5" name="TextBox 40">
            <a:extLst>
              <a:ext uri="{FF2B5EF4-FFF2-40B4-BE49-F238E27FC236}">
                <a16:creationId xmlns:a16="http://schemas.microsoft.com/office/drawing/2014/main" id="{AAFB4670-8DC7-3A49-6376-EFC9C8DA08AD}"/>
              </a:ext>
            </a:extLst>
          </p:cNvPr>
          <p:cNvSpPr txBox="1"/>
          <p:nvPr/>
        </p:nvSpPr>
        <p:spPr>
          <a:xfrm>
            <a:off x="6858000" y="8566547"/>
            <a:ext cx="86153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848"/>
              </a:lnSpc>
              <a:spcBef>
                <a:spcPct val="0"/>
              </a:spcBef>
            </a:pPr>
            <a:r>
              <a:rPr lang="en-US" sz="4408" b="1" dirty="0">
                <a:solidFill>
                  <a:srgbClr val="FFFFF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10</a:t>
            </a:r>
            <a:endParaRPr lang="en-US" sz="4408" b="1" u="none" strike="noStrike" dirty="0">
              <a:solidFill>
                <a:srgbClr val="FFFFFF"/>
              </a:solidFill>
              <a:latin typeface="Bernoru SemiCondensed"/>
              <a:ea typeface="Bernoru SemiCondensed"/>
              <a:cs typeface="Bernoru SemiCondensed"/>
              <a:sym typeface="Bernoru SemiCondensed"/>
            </a:endParaRPr>
          </a:p>
        </p:txBody>
      </p:sp>
      <p:sp>
        <p:nvSpPr>
          <p:cNvPr id="76" name="TextBox 49">
            <a:extLst>
              <a:ext uri="{FF2B5EF4-FFF2-40B4-BE49-F238E27FC236}">
                <a16:creationId xmlns:a16="http://schemas.microsoft.com/office/drawing/2014/main" id="{6F3E24ED-71BA-052B-CED6-0BC795F5914F}"/>
              </a:ext>
            </a:extLst>
          </p:cNvPr>
          <p:cNvSpPr txBox="1"/>
          <p:nvPr/>
        </p:nvSpPr>
        <p:spPr>
          <a:xfrm>
            <a:off x="8226772" y="8619513"/>
            <a:ext cx="6072285" cy="434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61"/>
              </a:lnSpc>
            </a:pP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Sanksi</a:t>
            </a:r>
            <a:endParaRPr lang="en-US" sz="2884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77" name="TextBox 49">
            <a:extLst>
              <a:ext uri="{FF2B5EF4-FFF2-40B4-BE49-F238E27FC236}">
                <a16:creationId xmlns:a16="http://schemas.microsoft.com/office/drawing/2014/main" id="{9AAB22C7-81F7-BD50-5FE2-8A9FFFF6577D}"/>
              </a:ext>
            </a:extLst>
          </p:cNvPr>
          <p:cNvSpPr txBox="1"/>
          <p:nvPr/>
        </p:nvSpPr>
        <p:spPr>
          <a:xfrm>
            <a:off x="8201529" y="7382286"/>
            <a:ext cx="6072285" cy="434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61"/>
              </a:lnSpc>
            </a:pP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Majelis</a:t>
            </a:r>
            <a:r>
              <a:rPr lang="es-ES" sz="2884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 </a:t>
            </a: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Etika</a:t>
            </a:r>
            <a:endParaRPr lang="en-US" sz="2884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78" name="TextBox 49">
            <a:extLst>
              <a:ext uri="{FF2B5EF4-FFF2-40B4-BE49-F238E27FC236}">
                <a16:creationId xmlns:a16="http://schemas.microsoft.com/office/drawing/2014/main" id="{F026D212-ECBB-5916-692B-71A58C32B3DC}"/>
              </a:ext>
            </a:extLst>
          </p:cNvPr>
          <p:cNvSpPr txBox="1"/>
          <p:nvPr/>
        </p:nvSpPr>
        <p:spPr>
          <a:xfrm>
            <a:off x="8226773" y="6211326"/>
            <a:ext cx="6072285" cy="434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61"/>
              </a:lnSpc>
            </a:pP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Sidang</a:t>
            </a:r>
            <a:r>
              <a:rPr lang="es-ES" sz="2884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 </a:t>
            </a: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Etika</a:t>
            </a:r>
            <a:endParaRPr lang="en-US" sz="2884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79" name="TextBox 49">
            <a:extLst>
              <a:ext uri="{FF2B5EF4-FFF2-40B4-BE49-F238E27FC236}">
                <a16:creationId xmlns:a16="http://schemas.microsoft.com/office/drawing/2014/main" id="{451A9DD1-95A1-CBDD-9029-F977840C6E8D}"/>
              </a:ext>
            </a:extLst>
          </p:cNvPr>
          <p:cNvSpPr txBox="1"/>
          <p:nvPr/>
        </p:nvSpPr>
        <p:spPr>
          <a:xfrm>
            <a:off x="8213819" y="5246173"/>
            <a:ext cx="6072285" cy="434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61"/>
              </a:lnSpc>
            </a:pP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Komisi</a:t>
            </a:r>
            <a:r>
              <a:rPr lang="es-ES" sz="2884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 </a:t>
            </a: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Etika</a:t>
            </a:r>
            <a:endParaRPr lang="en-US" sz="2884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82" name="TextBox 49">
            <a:extLst>
              <a:ext uri="{FF2B5EF4-FFF2-40B4-BE49-F238E27FC236}">
                <a16:creationId xmlns:a16="http://schemas.microsoft.com/office/drawing/2014/main" id="{94A77571-3BC3-CEAD-8AD9-18840691924A}"/>
              </a:ext>
            </a:extLst>
          </p:cNvPr>
          <p:cNvSpPr txBox="1"/>
          <p:nvPr/>
        </p:nvSpPr>
        <p:spPr>
          <a:xfrm>
            <a:off x="14811274" y="5815052"/>
            <a:ext cx="6072285" cy="434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61"/>
              </a:lnSpc>
            </a:pPr>
            <a:r>
              <a:rPr lang="es-ES" sz="2884" dirty="0" err="1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Pengawasan</a:t>
            </a:r>
            <a:endParaRPr lang="en-US" sz="2884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F334A24C-8EB8-E7A6-7C9C-27E2F5E04F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73" y="214406"/>
            <a:ext cx="1505072" cy="8322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57300" y="1992277"/>
            <a:ext cx="9484929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50"/>
              </a:lnSpc>
            </a:pPr>
            <a:r>
              <a:rPr lang="en-US" sz="7500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TUJUAN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0146" y="3764751"/>
            <a:ext cx="11706986" cy="5445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 algn="just">
              <a:lnSpc>
                <a:spcPct val="150000"/>
              </a:lnSpc>
              <a:buFont typeface="+mj-lt"/>
              <a:buAutoNum type="alphaUcPeriod"/>
            </a:pP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Terpeliharanya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kehidupan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kampus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secara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tertib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dalam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pelaksanaan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tridharma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perguruan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tinggi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; dan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lphaUcPeriod"/>
            </a:pP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sebagai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landasan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hukum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dalam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pemberian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sanksi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terhadap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pelanggaran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Etika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kehidupan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40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kampus</a:t>
            </a:r>
            <a:r>
              <a:rPr lang="en-US" sz="40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USK.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2741781" y="-4229157"/>
            <a:ext cx="6810594" cy="5257857"/>
            <a:chOff x="0" y="0"/>
            <a:chExt cx="812800" cy="62749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627491"/>
            </a:xfrm>
            <a:custGeom>
              <a:avLst/>
              <a:gdLst/>
              <a:ahLst/>
              <a:cxnLst/>
              <a:rect l="l" t="t" r="r" b="b"/>
              <a:pathLst>
                <a:path w="812800" h="627491">
                  <a:moveTo>
                    <a:pt x="812800" y="313746"/>
                  </a:moveTo>
                  <a:lnTo>
                    <a:pt x="609600" y="627491"/>
                  </a:lnTo>
                  <a:lnTo>
                    <a:pt x="203200" y="627491"/>
                  </a:lnTo>
                  <a:lnTo>
                    <a:pt x="0" y="313746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13746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14300" y="-38100"/>
              <a:ext cx="584200" cy="6655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854003" y="9136434"/>
            <a:ext cx="6810594" cy="5257857"/>
            <a:chOff x="0" y="0"/>
            <a:chExt cx="812800" cy="62749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627491"/>
            </a:xfrm>
            <a:custGeom>
              <a:avLst/>
              <a:gdLst/>
              <a:ahLst/>
              <a:cxnLst/>
              <a:rect l="l" t="t" r="r" b="b"/>
              <a:pathLst>
                <a:path w="812800" h="627491">
                  <a:moveTo>
                    <a:pt x="812800" y="313746"/>
                  </a:moveTo>
                  <a:lnTo>
                    <a:pt x="609600" y="627491"/>
                  </a:lnTo>
                  <a:lnTo>
                    <a:pt x="203200" y="627491"/>
                  </a:lnTo>
                  <a:lnTo>
                    <a:pt x="0" y="313746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13746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14300" y="-38100"/>
              <a:ext cx="584200" cy="6655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852898" y="-3326878"/>
            <a:ext cx="5280478" cy="3845308"/>
            <a:chOff x="0" y="0"/>
            <a:chExt cx="812800" cy="59189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9061" y="9716927"/>
            <a:ext cx="5280478" cy="3845308"/>
            <a:chOff x="0" y="0"/>
            <a:chExt cx="812800" cy="59189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4082603" y="5953129"/>
            <a:ext cx="1572819" cy="1487029"/>
          </a:xfrm>
          <a:custGeom>
            <a:avLst/>
            <a:gdLst/>
            <a:ahLst/>
            <a:cxnLst/>
            <a:rect l="l" t="t" r="r" b="b"/>
            <a:pathLst>
              <a:path w="1572819" h="1487029">
                <a:moveTo>
                  <a:pt x="0" y="0"/>
                </a:moveTo>
                <a:lnTo>
                  <a:pt x="1572820" y="0"/>
                </a:lnTo>
                <a:lnTo>
                  <a:pt x="1572820" y="1487029"/>
                </a:lnTo>
                <a:lnTo>
                  <a:pt x="0" y="14870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3462955" y="-1922654"/>
            <a:ext cx="5280478" cy="3845308"/>
            <a:chOff x="0" y="0"/>
            <a:chExt cx="812800" cy="59189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854003" y="-1926861"/>
            <a:ext cx="5280478" cy="3317611"/>
            <a:chOff x="0" y="0"/>
            <a:chExt cx="812800" cy="51066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5407225" y="518430"/>
            <a:ext cx="2174034" cy="324129"/>
          </a:xfrm>
          <a:custGeom>
            <a:avLst/>
            <a:gdLst/>
            <a:ahLst/>
            <a:cxnLst/>
            <a:rect l="l" t="t" r="r" b="b"/>
            <a:pathLst>
              <a:path w="2174034" h="324129">
                <a:moveTo>
                  <a:pt x="0" y="0"/>
                </a:moveTo>
                <a:lnTo>
                  <a:pt x="2174034" y="0"/>
                </a:lnTo>
                <a:lnTo>
                  <a:pt x="2174034" y="324129"/>
                </a:lnTo>
                <a:lnTo>
                  <a:pt x="0" y="3241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-405951" y="9906004"/>
            <a:ext cx="10925270" cy="1610908"/>
            <a:chOff x="0" y="0"/>
            <a:chExt cx="2877437" cy="42427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-3740637" y="9481547"/>
            <a:ext cx="9332838" cy="1610908"/>
          </a:xfrm>
          <a:custGeom>
            <a:avLst/>
            <a:gdLst/>
            <a:ahLst/>
            <a:cxnLst/>
            <a:rect l="l" t="t" r="r" b="b"/>
            <a:pathLst>
              <a:path w="2877438" h="424272">
                <a:moveTo>
                  <a:pt x="203200" y="0"/>
                </a:moveTo>
                <a:lnTo>
                  <a:pt x="2877438" y="0"/>
                </a:lnTo>
                <a:lnTo>
                  <a:pt x="2674238" y="424272"/>
                </a:lnTo>
                <a:lnTo>
                  <a:pt x="0" y="424272"/>
                </a:lnTo>
                <a:lnTo>
                  <a:pt x="203200" y="0"/>
                </a:lnTo>
                <a:close/>
              </a:path>
            </a:pathLst>
          </a:custGeom>
          <a:solidFill>
            <a:srgbClr val="06053F"/>
          </a:solidFill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id-ID" dirty="0">
                <a:ln>
                  <a:solidFill>
                    <a:schemeClr val="bg1"/>
                  </a:solidFill>
                </a:ln>
              </a:rPr>
              <a:t>Pasal 3</a:t>
            </a:r>
          </a:p>
        </p:txBody>
      </p:sp>
      <p:sp>
        <p:nvSpPr>
          <p:cNvPr id="30" name="Freeform 30"/>
          <p:cNvSpPr/>
          <p:nvPr/>
        </p:nvSpPr>
        <p:spPr>
          <a:xfrm>
            <a:off x="9153525" y="3501159"/>
            <a:ext cx="1952273" cy="291066"/>
          </a:xfrm>
          <a:custGeom>
            <a:avLst/>
            <a:gdLst/>
            <a:ahLst/>
            <a:cxnLst/>
            <a:rect l="l" t="t" r="r" b="b"/>
            <a:pathLst>
              <a:path w="1952273" h="291066">
                <a:moveTo>
                  <a:pt x="0" y="0"/>
                </a:moveTo>
                <a:lnTo>
                  <a:pt x="1952273" y="0"/>
                </a:lnTo>
                <a:lnTo>
                  <a:pt x="1952273" y="291067"/>
                </a:lnTo>
                <a:lnTo>
                  <a:pt x="0" y="2910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7065898-F34B-835F-AEC2-72C1134F48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64" y="167943"/>
            <a:ext cx="1505072" cy="8322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093495" y="0"/>
            <a:ext cx="12797877" cy="10791412"/>
            <a:chOff x="0" y="0"/>
            <a:chExt cx="4397909" cy="370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97909" cy="3708400"/>
            </a:xfrm>
            <a:custGeom>
              <a:avLst/>
              <a:gdLst/>
              <a:ahLst/>
              <a:cxnLst/>
              <a:rect l="l" t="t" r="r" b="b"/>
              <a:pathLst>
                <a:path w="4397909" h="3708400">
                  <a:moveTo>
                    <a:pt x="3298432" y="0"/>
                  </a:moveTo>
                  <a:lnTo>
                    <a:pt x="1099477" y="0"/>
                  </a:lnTo>
                  <a:lnTo>
                    <a:pt x="0" y="1854200"/>
                  </a:lnTo>
                  <a:lnTo>
                    <a:pt x="1099477" y="3708400"/>
                  </a:lnTo>
                  <a:lnTo>
                    <a:pt x="3298432" y="3708400"/>
                  </a:lnTo>
                  <a:lnTo>
                    <a:pt x="4397909" y="1854200"/>
                  </a:lnTo>
                  <a:close/>
                </a:path>
              </a:pathLst>
            </a:custGeom>
            <a:solidFill>
              <a:srgbClr val="F3630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9655519" y="-23586"/>
            <a:ext cx="12797877" cy="10791412"/>
            <a:chOff x="0" y="0"/>
            <a:chExt cx="4397909" cy="3708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397909" cy="3708400"/>
            </a:xfrm>
            <a:custGeom>
              <a:avLst/>
              <a:gdLst/>
              <a:ahLst/>
              <a:cxnLst/>
              <a:rect l="l" t="t" r="r" b="b"/>
              <a:pathLst>
                <a:path w="4397909" h="3708400">
                  <a:moveTo>
                    <a:pt x="3298432" y="0"/>
                  </a:moveTo>
                  <a:lnTo>
                    <a:pt x="1099477" y="0"/>
                  </a:lnTo>
                  <a:lnTo>
                    <a:pt x="0" y="1854200"/>
                  </a:lnTo>
                  <a:lnTo>
                    <a:pt x="1099477" y="3708400"/>
                  </a:lnTo>
                  <a:lnTo>
                    <a:pt x="3298432" y="3708400"/>
                  </a:lnTo>
                  <a:lnTo>
                    <a:pt x="4397909" y="1854200"/>
                  </a:lnTo>
                  <a:close/>
                </a:path>
              </a:pathLst>
            </a:custGeom>
            <a:blipFill>
              <a:blip r:embed="rId2"/>
              <a:stretch>
                <a:fillRect l="-2656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651992" y="1738709"/>
            <a:ext cx="7976404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KODE ETIK</a:t>
            </a:r>
          </a:p>
        </p:txBody>
      </p:sp>
      <p:sp>
        <p:nvSpPr>
          <p:cNvPr id="7" name="Freeform 7"/>
          <p:cNvSpPr/>
          <p:nvPr/>
        </p:nvSpPr>
        <p:spPr>
          <a:xfrm>
            <a:off x="7494981" y="2072434"/>
            <a:ext cx="1361758" cy="1287480"/>
          </a:xfrm>
          <a:custGeom>
            <a:avLst/>
            <a:gdLst/>
            <a:ahLst/>
            <a:cxnLst/>
            <a:rect l="l" t="t" r="r" b="b"/>
            <a:pathLst>
              <a:path w="1361758" h="1287480">
                <a:moveTo>
                  <a:pt x="0" y="0"/>
                </a:moveTo>
                <a:lnTo>
                  <a:pt x="1361757" y="0"/>
                </a:lnTo>
                <a:lnTo>
                  <a:pt x="1361757" y="1287480"/>
                </a:lnTo>
                <a:lnTo>
                  <a:pt x="0" y="1287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4583313" y="-3981507"/>
            <a:ext cx="6810594" cy="5257857"/>
            <a:chOff x="0" y="0"/>
            <a:chExt cx="812800" cy="62749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27491"/>
            </a:xfrm>
            <a:custGeom>
              <a:avLst/>
              <a:gdLst/>
              <a:ahLst/>
              <a:cxnLst/>
              <a:rect l="l" t="t" r="r" b="b"/>
              <a:pathLst>
                <a:path w="812800" h="627491">
                  <a:moveTo>
                    <a:pt x="812800" y="313746"/>
                  </a:moveTo>
                  <a:lnTo>
                    <a:pt x="609600" y="627491"/>
                  </a:lnTo>
                  <a:lnTo>
                    <a:pt x="203200" y="627491"/>
                  </a:lnTo>
                  <a:lnTo>
                    <a:pt x="0" y="313746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13746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14300" y="-38100"/>
              <a:ext cx="584200" cy="6655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3694430" y="-3079228"/>
            <a:ext cx="5280478" cy="3845308"/>
            <a:chOff x="0" y="0"/>
            <a:chExt cx="812800" cy="59189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B860474-5E07-1973-9190-DE2533B562C4}"/>
              </a:ext>
            </a:extLst>
          </p:cNvPr>
          <p:cNvSpPr/>
          <p:nvPr/>
        </p:nvSpPr>
        <p:spPr>
          <a:xfrm>
            <a:off x="970161" y="3351039"/>
            <a:ext cx="2997659" cy="14478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800" dirty="0"/>
              <a:t>Etika </a:t>
            </a:r>
            <a:r>
              <a:rPr lang="en-ID" sz="2800" dirty="0" err="1"/>
              <a:t>Kepribadian</a:t>
            </a:r>
            <a:endParaRPr lang="en-ID" sz="280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AA51B39-37A4-B8E0-FC34-62F1E6404619}"/>
              </a:ext>
            </a:extLst>
          </p:cNvPr>
          <p:cNvSpPr/>
          <p:nvPr/>
        </p:nvSpPr>
        <p:spPr>
          <a:xfrm>
            <a:off x="2201037" y="4503110"/>
            <a:ext cx="2997659" cy="1447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800" dirty="0"/>
              <a:t>Etika Akademik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7DB7AE1-427E-9462-EA71-C7E0F453FFD3}"/>
              </a:ext>
            </a:extLst>
          </p:cNvPr>
          <p:cNvSpPr/>
          <p:nvPr/>
        </p:nvSpPr>
        <p:spPr>
          <a:xfrm>
            <a:off x="3699866" y="5626046"/>
            <a:ext cx="2997659" cy="14478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800" dirty="0"/>
              <a:t>Etika </a:t>
            </a:r>
            <a:r>
              <a:rPr lang="en-ID" sz="2800" dirty="0" err="1"/>
              <a:t>Kenegaraan</a:t>
            </a:r>
            <a:endParaRPr lang="en-ID" sz="2800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94B6288-7600-BBA5-B271-24A69EDC5DCF}"/>
              </a:ext>
            </a:extLst>
          </p:cNvPr>
          <p:cNvSpPr/>
          <p:nvPr/>
        </p:nvSpPr>
        <p:spPr>
          <a:xfrm>
            <a:off x="5066537" y="6778117"/>
            <a:ext cx="2997659" cy="1447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800" dirty="0"/>
              <a:t>Etika </a:t>
            </a:r>
            <a:r>
              <a:rPr lang="en-ID" sz="2800" dirty="0" err="1"/>
              <a:t>Berorganisasi</a:t>
            </a:r>
            <a:endParaRPr lang="en-ID" sz="2800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388258D-A1EF-9791-80E3-EA97F9E203F9}"/>
              </a:ext>
            </a:extLst>
          </p:cNvPr>
          <p:cNvSpPr/>
          <p:nvPr/>
        </p:nvSpPr>
        <p:spPr>
          <a:xfrm>
            <a:off x="6513058" y="7961031"/>
            <a:ext cx="2997659" cy="14478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800" dirty="0"/>
              <a:t>Etika </a:t>
            </a:r>
            <a:r>
              <a:rPr lang="en-ID" sz="2800" dirty="0" err="1"/>
              <a:t>Kemasyarakatan</a:t>
            </a:r>
            <a:endParaRPr lang="en-ID" sz="2800" dirty="0"/>
          </a:p>
        </p:txBody>
      </p:sp>
      <p:sp>
        <p:nvSpPr>
          <p:cNvPr id="14" name="Rectangle 13"/>
          <p:cNvSpPr/>
          <p:nvPr/>
        </p:nvSpPr>
        <p:spPr>
          <a:xfrm>
            <a:off x="511519" y="9633536"/>
            <a:ext cx="9144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d-ID" dirty="0"/>
              <a:t>Pasal 4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ABBA18-22CF-7536-78AE-CDED49618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" y="268519"/>
            <a:ext cx="1505072" cy="8322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01800" y="-27214"/>
            <a:ext cx="12797877" cy="10791412"/>
            <a:chOff x="0" y="0"/>
            <a:chExt cx="4397909" cy="370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97909" cy="3708400"/>
            </a:xfrm>
            <a:custGeom>
              <a:avLst/>
              <a:gdLst/>
              <a:ahLst/>
              <a:cxnLst/>
              <a:rect l="l" t="t" r="r" b="b"/>
              <a:pathLst>
                <a:path w="4397909" h="3708400">
                  <a:moveTo>
                    <a:pt x="3298432" y="0"/>
                  </a:moveTo>
                  <a:lnTo>
                    <a:pt x="1099477" y="0"/>
                  </a:lnTo>
                  <a:lnTo>
                    <a:pt x="0" y="1854200"/>
                  </a:lnTo>
                  <a:lnTo>
                    <a:pt x="1099477" y="3708400"/>
                  </a:lnTo>
                  <a:lnTo>
                    <a:pt x="3298432" y="3708400"/>
                  </a:lnTo>
                  <a:lnTo>
                    <a:pt x="4397909" y="1854200"/>
                  </a:lnTo>
                  <a:close/>
                </a:path>
              </a:pathLst>
            </a:custGeom>
            <a:solidFill>
              <a:srgbClr val="F3630F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4625276" y="53359"/>
            <a:ext cx="7976404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id-ID" sz="7000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LARANGAN</a:t>
            </a:r>
            <a:endParaRPr lang="en-US" sz="7000" dirty="0">
              <a:solidFill>
                <a:srgbClr val="06053F"/>
              </a:solidFill>
              <a:latin typeface="Bernoru SemiCondensed"/>
              <a:ea typeface="Bernoru SemiCondensed"/>
              <a:cs typeface="Bernoru SemiCondensed"/>
              <a:sym typeface="Bernoru SemiCondense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749409" y="-49760"/>
            <a:ext cx="1361758" cy="1287480"/>
          </a:xfrm>
          <a:custGeom>
            <a:avLst/>
            <a:gdLst/>
            <a:ahLst/>
            <a:cxnLst/>
            <a:rect l="l" t="t" r="r" b="b"/>
            <a:pathLst>
              <a:path w="1361758" h="1287480">
                <a:moveTo>
                  <a:pt x="0" y="0"/>
                </a:moveTo>
                <a:lnTo>
                  <a:pt x="1361757" y="0"/>
                </a:lnTo>
                <a:lnTo>
                  <a:pt x="1361757" y="1287480"/>
                </a:lnTo>
                <a:lnTo>
                  <a:pt x="0" y="12874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4583313" y="-3981507"/>
            <a:ext cx="6810594" cy="5257857"/>
            <a:chOff x="0" y="0"/>
            <a:chExt cx="812800" cy="62749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27491"/>
            </a:xfrm>
            <a:custGeom>
              <a:avLst/>
              <a:gdLst/>
              <a:ahLst/>
              <a:cxnLst/>
              <a:rect l="l" t="t" r="r" b="b"/>
              <a:pathLst>
                <a:path w="812800" h="627491">
                  <a:moveTo>
                    <a:pt x="812800" y="313746"/>
                  </a:moveTo>
                  <a:lnTo>
                    <a:pt x="609600" y="627491"/>
                  </a:lnTo>
                  <a:lnTo>
                    <a:pt x="203200" y="627491"/>
                  </a:lnTo>
                  <a:lnTo>
                    <a:pt x="0" y="313746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13746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14300" y="-38100"/>
              <a:ext cx="584200" cy="6655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3694430" y="-3079228"/>
            <a:ext cx="5280478" cy="3845308"/>
            <a:chOff x="0" y="0"/>
            <a:chExt cx="812800" cy="59189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7" t="15606" r="3518" b="6474"/>
          <a:stretch/>
        </p:blipFill>
        <p:spPr>
          <a:xfrm>
            <a:off x="696342" y="1040809"/>
            <a:ext cx="5412031" cy="29023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0" r="4068"/>
          <a:stretch/>
        </p:blipFill>
        <p:spPr>
          <a:xfrm>
            <a:off x="696342" y="3943185"/>
            <a:ext cx="5471376" cy="611392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9" t="2557" b="5854"/>
          <a:stretch/>
        </p:blipFill>
        <p:spPr>
          <a:xfrm>
            <a:off x="6629400" y="1638300"/>
            <a:ext cx="5982987" cy="418205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7297" y="5820352"/>
            <a:ext cx="5986791" cy="30604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102B5D-DBF2-3625-1082-7829E10A1D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41" y="261906"/>
            <a:ext cx="1505072" cy="8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455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19409" y="1804788"/>
            <a:ext cx="7709265" cy="7747202"/>
            <a:chOff x="0" y="0"/>
            <a:chExt cx="1222702" cy="8229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2702" cy="822913"/>
            </a:xfrm>
            <a:custGeom>
              <a:avLst/>
              <a:gdLst/>
              <a:ahLst/>
              <a:cxnLst/>
              <a:rect l="l" t="t" r="r" b="b"/>
              <a:pathLst>
                <a:path w="1222702" h="822913">
                  <a:moveTo>
                    <a:pt x="91720" y="0"/>
                  </a:moveTo>
                  <a:lnTo>
                    <a:pt x="1130982" y="0"/>
                  </a:lnTo>
                  <a:cubicBezTo>
                    <a:pt x="1181638" y="0"/>
                    <a:pt x="1222702" y="41064"/>
                    <a:pt x="1222702" y="91720"/>
                  </a:cubicBezTo>
                  <a:lnTo>
                    <a:pt x="1222702" y="731193"/>
                  </a:lnTo>
                  <a:cubicBezTo>
                    <a:pt x="1222702" y="755518"/>
                    <a:pt x="1213039" y="778848"/>
                    <a:pt x="1195838" y="796049"/>
                  </a:cubicBezTo>
                  <a:cubicBezTo>
                    <a:pt x="1178637" y="813249"/>
                    <a:pt x="1155308" y="822913"/>
                    <a:pt x="1130982" y="822913"/>
                  </a:cubicBezTo>
                  <a:lnTo>
                    <a:pt x="91720" y="822913"/>
                  </a:lnTo>
                  <a:cubicBezTo>
                    <a:pt x="67394" y="822913"/>
                    <a:pt x="44065" y="813249"/>
                    <a:pt x="26864" y="796049"/>
                  </a:cubicBezTo>
                  <a:cubicBezTo>
                    <a:pt x="9663" y="778848"/>
                    <a:pt x="0" y="755518"/>
                    <a:pt x="0" y="731193"/>
                  </a:cubicBezTo>
                  <a:lnTo>
                    <a:pt x="0" y="91720"/>
                  </a:lnTo>
                  <a:cubicBezTo>
                    <a:pt x="0" y="67394"/>
                    <a:pt x="9663" y="44065"/>
                    <a:pt x="26864" y="26864"/>
                  </a:cubicBezTo>
                  <a:cubicBezTo>
                    <a:pt x="44065" y="9663"/>
                    <a:pt x="67394" y="0"/>
                    <a:pt x="91720" y="0"/>
                  </a:cubicBez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22702" cy="8610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78248" y="1961200"/>
            <a:ext cx="7888278" cy="6724478"/>
            <a:chOff x="0" y="0"/>
            <a:chExt cx="1222702" cy="8229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22702" cy="822913"/>
            </a:xfrm>
            <a:custGeom>
              <a:avLst/>
              <a:gdLst/>
              <a:ahLst/>
              <a:cxnLst/>
              <a:rect l="l" t="t" r="r" b="b"/>
              <a:pathLst>
                <a:path w="1222702" h="822913">
                  <a:moveTo>
                    <a:pt x="91720" y="0"/>
                  </a:moveTo>
                  <a:lnTo>
                    <a:pt x="1130982" y="0"/>
                  </a:lnTo>
                  <a:cubicBezTo>
                    <a:pt x="1181638" y="0"/>
                    <a:pt x="1222702" y="41064"/>
                    <a:pt x="1222702" y="91720"/>
                  </a:cubicBezTo>
                  <a:lnTo>
                    <a:pt x="1222702" y="731193"/>
                  </a:lnTo>
                  <a:cubicBezTo>
                    <a:pt x="1222702" y="755518"/>
                    <a:pt x="1213039" y="778848"/>
                    <a:pt x="1195838" y="796049"/>
                  </a:cubicBezTo>
                  <a:cubicBezTo>
                    <a:pt x="1178637" y="813249"/>
                    <a:pt x="1155308" y="822913"/>
                    <a:pt x="1130982" y="822913"/>
                  </a:cubicBezTo>
                  <a:lnTo>
                    <a:pt x="91720" y="822913"/>
                  </a:lnTo>
                  <a:cubicBezTo>
                    <a:pt x="67394" y="822913"/>
                    <a:pt x="44065" y="813249"/>
                    <a:pt x="26864" y="796049"/>
                  </a:cubicBezTo>
                  <a:cubicBezTo>
                    <a:pt x="9663" y="778848"/>
                    <a:pt x="0" y="755518"/>
                    <a:pt x="0" y="731193"/>
                  </a:cubicBezTo>
                  <a:lnTo>
                    <a:pt x="0" y="91720"/>
                  </a:lnTo>
                  <a:cubicBezTo>
                    <a:pt x="0" y="67394"/>
                    <a:pt x="9663" y="44065"/>
                    <a:pt x="26864" y="26864"/>
                  </a:cubicBezTo>
                  <a:cubicBezTo>
                    <a:pt x="44065" y="9663"/>
                    <a:pt x="67394" y="0"/>
                    <a:pt x="91720" y="0"/>
                  </a:cubicBez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222702" cy="8610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3077551" y="9474673"/>
            <a:ext cx="18446941" cy="1897944"/>
            <a:chOff x="-2082616" y="-38100"/>
            <a:chExt cx="4858453" cy="499870"/>
          </a:xfrm>
        </p:grpSpPr>
        <p:sp>
          <p:nvSpPr>
            <p:cNvPr id="13" name="Freeform 13"/>
            <p:cNvSpPr/>
            <p:nvPr/>
          </p:nvSpPr>
          <p:spPr>
            <a:xfrm>
              <a:off x="-2082616" y="37498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3630F"/>
            </a:solidFill>
          </p:spPr>
          <p:txBody>
            <a:bodyPr/>
            <a:lstStyle/>
            <a:p>
              <a:pPr algn="r"/>
              <a:r>
                <a:rPr lang="id-ID" dirty="0"/>
                <a:t>Pasal 30 dan Pasan 31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5493050" y="9778023"/>
            <a:ext cx="10925270" cy="1610908"/>
            <a:chOff x="0" y="0"/>
            <a:chExt cx="2877437" cy="42427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168696" y="8685678"/>
            <a:ext cx="6810594" cy="4278950"/>
            <a:chOff x="0" y="0"/>
            <a:chExt cx="812800" cy="51066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06053F"/>
            </a:solidFill>
          </p:spPr>
          <p:txBody>
            <a:bodyPr/>
            <a:lstStyle/>
            <a:p>
              <a:endParaRPr lang="id-ID" dirty="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273268" y="9579820"/>
            <a:ext cx="5280478" cy="3845308"/>
            <a:chOff x="0" y="0"/>
            <a:chExt cx="812800" cy="59189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189643" y="833308"/>
            <a:ext cx="4642448" cy="86796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575961" y="618169"/>
            <a:ext cx="1767404" cy="867967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0029346" y="2227413"/>
            <a:ext cx="6781833" cy="5832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ts val="24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Menanggung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biaya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penyelenggaraan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Pendidikan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berdasarkan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peraturan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yang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berlaku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.</a:t>
            </a:r>
          </a:p>
          <a:p>
            <a:pPr marL="342900" indent="-342900" algn="just">
              <a:lnSpc>
                <a:spcPts val="24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Setiap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Mahasiswa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berpenampilan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dan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berpakaian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sesuai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ketentuan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yang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berlaku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.</a:t>
            </a:r>
          </a:p>
          <a:p>
            <a:pPr marL="342900" indent="-342900" algn="just">
              <a:lnSpc>
                <a:spcPts val="24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Ikut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memelihara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sarana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dan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prasarana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serta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kebersihan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ketertiban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kenyamanan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dan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keamanan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USK.</a:t>
            </a:r>
          </a:p>
          <a:p>
            <a:pPr marL="342900" indent="-342900" algn="just">
              <a:lnSpc>
                <a:spcPts val="24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Menjaga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Kode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Etik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.</a:t>
            </a:r>
          </a:p>
          <a:p>
            <a:pPr marL="342900" indent="-342900" algn="just">
              <a:lnSpc>
                <a:spcPts val="24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Menjaga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kewibawaan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dan nama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baik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USK.</a:t>
            </a:r>
          </a:p>
          <a:p>
            <a:pPr marL="342900" indent="-342900" algn="just">
              <a:lnSpc>
                <a:spcPts val="24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Menjunjung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tinggi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budaya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nasional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dan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budaya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local.</a:t>
            </a:r>
          </a:p>
          <a:p>
            <a:pPr marL="342900" indent="-342900" algn="just">
              <a:lnSpc>
                <a:spcPts val="24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Menjunjung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tinggi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mengindahkan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, dan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menaati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norma dan Etika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bagi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Warga USK.</a:t>
            </a:r>
          </a:p>
          <a:p>
            <a:pPr marL="342900" indent="-342900" algn="just">
              <a:lnSpc>
                <a:spcPts val="24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Mengikuti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proses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pembelajaraan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sesuai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peraturan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USK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dengan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menjunjung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tinggi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norma dan Etika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akademik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.</a:t>
            </a:r>
          </a:p>
          <a:p>
            <a:pPr marL="342900" indent="-342900" algn="just">
              <a:lnSpc>
                <a:spcPts val="24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Menghormati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tidak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merendahkan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atau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melakukan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penghinaan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kepada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sesama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Warga USK.</a:t>
            </a:r>
          </a:p>
          <a:p>
            <a:pPr marL="342900" indent="-342900" algn="just">
              <a:lnSpc>
                <a:spcPts val="24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Mencintai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dan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melestarikan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lingkungan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.</a:t>
            </a:r>
          </a:p>
          <a:p>
            <a:pPr marL="342900" indent="-342900" algn="just">
              <a:lnSpc>
                <a:spcPts val="24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Memelihara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kerukunan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dan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kedamaian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untuk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mewujudkan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harmoni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social.</a:t>
            </a:r>
          </a:p>
          <a:p>
            <a:pPr marL="342900" indent="-342900" algn="just">
              <a:lnSpc>
                <a:spcPts val="2400"/>
              </a:lnSpc>
              <a:buFont typeface="+mj-lt"/>
              <a:buAutoNum type="alphaLcPeriod"/>
            </a:pP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Mematuhi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semua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ketentuan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yang </a:t>
            </a:r>
            <a:r>
              <a:rPr lang="en-US" dirty="0" err="1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berlaku</a:t>
            </a:r>
            <a:r>
              <a:rPr lang="en-US" dirty="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di USK.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995479" y="1062943"/>
            <a:ext cx="3030775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300"/>
              </a:lnSpc>
              <a:spcBef>
                <a:spcPct val="0"/>
              </a:spcBef>
            </a:pPr>
            <a:r>
              <a:rPr lang="en-US" sz="3000" u="none" strike="noStrike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KEWAJIBAN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111268" y="902427"/>
            <a:ext cx="766167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ABeeZee Bold"/>
                <a:ea typeface="ABeeZee Bold"/>
                <a:cs typeface="ABeeZee Bold"/>
                <a:sym typeface="ABeeZee Bold"/>
              </a:rPr>
              <a:t>HAK</a:t>
            </a:r>
            <a:endParaRPr lang="en-US" sz="3000" u="none" strike="noStrike" dirty="0">
              <a:solidFill>
                <a:srgbClr val="FFFFF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9E747D-BEE7-C350-28A0-0996420FB4B7}"/>
              </a:ext>
            </a:extLst>
          </p:cNvPr>
          <p:cNvSpPr txBox="1"/>
          <p:nvPr/>
        </p:nvSpPr>
        <p:spPr>
          <a:xfrm>
            <a:off x="1021474" y="2048490"/>
            <a:ext cx="7097865" cy="7571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eriod"/>
            </a:pPr>
            <a:r>
              <a:rPr lang="en-ID" dirty="0" err="1"/>
              <a:t>Memperoleh</a:t>
            </a:r>
            <a:r>
              <a:rPr lang="en-ID" dirty="0"/>
              <a:t> </a:t>
            </a:r>
            <a:r>
              <a:rPr lang="en-ID" dirty="0" err="1"/>
              <a:t>layanan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bakat</a:t>
            </a:r>
            <a:r>
              <a:rPr lang="en-ID" dirty="0"/>
              <a:t>, </a:t>
            </a:r>
            <a:r>
              <a:rPr lang="en-ID" dirty="0" err="1"/>
              <a:t>minat</a:t>
            </a:r>
            <a:r>
              <a:rPr lang="en-ID" dirty="0"/>
              <a:t>, </a:t>
            </a:r>
            <a:r>
              <a:rPr lang="en-ID" dirty="0" err="1"/>
              <a:t>potensi</a:t>
            </a:r>
            <a:r>
              <a:rPr lang="en-ID" dirty="0"/>
              <a:t>, dan </a:t>
            </a:r>
            <a:r>
              <a:rPr lang="en-ID" dirty="0" err="1"/>
              <a:t>kemampuannya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lphaLcPeriod"/>
            </a:pPr>
            <a:r>
              <a:rPr lang="en-ID" dirty="0" err="1"/>
              <a:t>Memanfaatkan</a:t>
            </a:r>
            <a:r>
              <a:rPr lang="en-ID" dirty="0"/>
              <a:t> </a:t>
            </a:r>
            <a:r>
              <a:rPr lang="en-ID" dirty="0" err="1"/>
              <a:t>fasilitas</a:t>
            </a:r>
            <a:r>
              <a:rPr lang="en-ID" dirty="0"/>
              <a:t> </a:t>
            </a:r>
            <a:r>
              <a:rPr lang="en-ID" dirty="0" err="1"/>
              <a:t>akademik</a:t>
            </a:r>
            <a:r>
              <a:rPr lang="en-ID" dirty="0"/>
              <a:t> dan </a:t>
            </a:r>
            <a:r>
              <a:rPr lang="en-ID" dirty="0" err="1"/>
              <a:t>fasilitas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 di USK </a:t>
            </a:r>
            <a:r>
              <a:rPr lang="en-ID" dirty="0" err="1"/>
              <a:t>guna</a:t>
            </a:r>
            <a:r>
              <a:rPr lang="en-ID" dirty="0"/>
              <a:t> </a:t>
            </a:r>
            <a:r>
              <a:rPr lang="en-ID" dirty="0" err="1"/>
              <a:t>memperlancar</a:t>
            </a:r>
            <a:r>
              <a:rPr lang="en-ID" dirty="0"/>
              <a:t> proses </a:t>
            </a:r>
            <a:r>
              <a:rPr lang="en-ID" dirty="0" err="1"/>
              <a:t>belajar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lphaLcPeriod"/>
            </a:pPr>
            <a:r>
              <a:rPr lang="en-ID" dirty="0" err="1"/>
              <a:t>Mendapat</a:t>
            </a:r>
            <a:r>
              <a:rPr lang="en-ID" dirty="0"/>
              <a:t> </a:t>
            </a:r>
            <a:r>
              <a:rPr lang="en-ID" dirty="0" err="1"/>
              <a:t>bimbingan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Dosen yang </a:t>
            </a:r>
            <a:r>
              <a:rPr lang="en-ID" dirty="0" err="1"/>
              <a:t>bertanggung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program </a:t>
            </a:r>
            <a:r>
              <a:rPr lang="en-ID" dirty="0" err="1"/>
              <a:t>studi</a:t>
            </a:r>
            <a:r>
              <a:rPr lang="en-ID" dirty="0"/>
              <a:t> yang </a:t>
            </a:r>
            <a:r>
              <a:rPr lang="en-ID" dirty="0" err="1"/>
              <a:t>diikutinya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rangka</a:t>
            </a:r>
            <a:r>
              <a:rPr lang="en-ID" dirty="0"/>
              <a:t> </a:t>
            </a:r>
            <a:r>
              <a:rPr lang="en-ID" dirty="0" err="1"/>
              <a:t>penyelesaian</a:t>
            </a:r>
            <a:r>
              <a:rPr lang="en-ID" dirty="0"/>
              <a:t> </a:t>
            </a:r>
            <a:r>
              <a:rPr lang="en-ID" dirty="0" err="1"/>
              <a:t>studi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lphaLcPeriod"/>
            </a:pPr>
            <a:r>
              <a:rPr lang="en-ID" dirty="0" err="1"/>
              <a:t>Memperoleh</a:t>
            </a:r>
            <a:r>
              <a:rPr lang="en-ID" dirty="0"/>
              <a:t> </a:t>
            </a:r>
            <a:r>
              <a:rPr lang="en-ID" dirty="0" err="1"/>
              <a:t>layanan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program </a:t>
            </a:r>
            <a:r>
              <a:rPr lang="en-ID" dirty="0" err="1"/>
              <a:t>studi</a:t>
            </a:r>
            <a:r>
              <a:rPr lang="en-ID" dirty="0"/>
              <a:t> yang </a:t>
            </a:r>
            <a:r>
              <a:rPr lang="en-ID" dirty="0" err="1"/>
              <a:t>diikutinya</a:t>
            </a:r>
            <a:r>
              <a:rPr lang="en-ID" dirty="0"/>
              <a:t> dan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belajarnya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lphaLcPeriod"/>
            </a:pPr>
            <a:r>
              <a:rPr lang="en-ID" dirty="0" err="1"/>
              <a:t>Menyelesaikan</a:t>
            </a:r>
            <a:r>
              <a:rPr lang="en-ID" dirty="0"/>
              <a:t> </a:t>
            </a:r>
            <a:r>
              <a:rPr lang="en-ID" dirty="0" err="1"/>
              <a:t>studi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awal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ketentuan</a:t>
            </a:r>
            <a:r>
              <a:rPr lang="en-ID" dirty="0"/>
              <a:t> lama </a:t>
            </a:r>
            <a:r>
              <a:rPr lang="en-ID" dirty="0" err="1"/>
              <a:t>studi</a:t>
            </a:r>
            <a:r>
              <a:rPr lang="en-ID" dirty="0"/>
              <a:t> yang </a:t>
            </a:r>
            <a:r>
              <a:rPr lang="en-ID" dirty="0" err="1"/>
              <a:t>ditetapkan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persyaratan</a:t>
            </a:r>
            <a:r>
              <a:rPr lang="en-ID" dirty="0"/>
              <a:t> yang </a:t>
            </a:r>
            <a:r>
              <a:rPr lang="en-ID" dirty="0" err="1"/>
              <a:t>berlaku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lphaLcPeriod"/>
            </a:pP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kebebasan</a:t>
            </a:r>
            <a:r>
              <a:rPr lang="en-ID" dirty="0"/>
              <a:t> </a:t>
            </a:r>
            <a:r>
              <a:rPr lang="en-ID" dirty="0" err="1"/>
              <a:t>akademik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mengutamakan</a:t>
            </a:r>
            <a:r>
              <a:rPr lang="en-ID" dirty="0"/>
              <a:t> </a:t>
            </a:r>
            <a:r>
              <a:rPr lang="en-ID" dirty="0" err="1"/>
              <a:t>penalaran</a:t>
            </a:r>
            <a:r>
              <a:rPr lang="en-ID" dirty="0"/>
              <a:t> dan </a:t>
            </a:r>
            <a:r>
              <a:rPr lang="en-ID" dirty="0" err="1"/>
              <a:t>akhlak</a:t>
            </a:r>
            <a:r>
              <a:rPr lang="en-ID" dirty="0"/>
              <a:t> </a:t>
            </a:r>
            <a:r>
              <a:rPr lang="en-ID" dirty="0" err="1"/>
              <a:t>mulia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bertanggung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budaya</a:t>
            </a:r>
            <a:r>
              <a:rPr lang="en-ID" dirty="0"/>
              <a:t> </a:t>
            </a:r>
            <a:r>
              <a:rPr lang="en-ID" dirty="0" err="1"/>
              <a:t>akademik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lphaLcPeriod"/>
            </a:pPr>
            <a:r>
              <a:rPr lang="en-ID" dirty="0" err="1"/>
              <a:t>Pindah</a:t>
            </a:r>
            <a:r>
              <a:rPr lang="en-ID" dirty="0"/>
              <a:t> </a:t>
            </a:r>
            <a:r>
              <a:rPr lang="en-ID" dirty="0" err="1"/>
              <a:t>antar</a:t>
            </a:r>
            <a:r>
              <a:rPr lang="en-ID" dirty="0"/>
              <a:t> program </a:t>
            </a:r>
            <a:r>
              <a:rPr lang="en-ID" dirty="0" err="1"/>
              <a:t>studi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fakultas</a:t>
            </a:r>
            <a:r>
              <a:rPr lang="en-ID" dirty="0"/>
              <a:t> dan di </a:t>
            </a:r>
            <a:r>
              <a:rPr lang="en-ID" dirty="0" err="1"/>
              <a:t>luar</a:t>
            </a:r>
            <a:r>
              <a:rPr lang="en-ID" dirty="0"/>
              <a:t> USK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ketentuan</a:t>
            </a:r>
            <a:r>
              <a:rPr lang="en-ID" dirty="0"/>
              <a:t> yang </a:t>
            </a:r>
            <a:r>
              <a:rPr lang="en-ID" dirty="0" err="1"/>
              <a:t>berlaku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lphaLcPeriod"/>
            </a:pPr>
            <a:r>
              <a:rPr lang="en-ID" dirty="0" err="1"/>
              <a:t>Memperoleh</a:t>
            </a:r>
            <a:r>
              <a:rPr lang="en-ID" dirty="0"/>
              <a:t> </a:t>
            </a:r>
            <a:r>
              <a:rPr lang="en-ID" dirty="0" err="1"/>
              <a:t>layanan</a:t>
            </a:r>
            <a:r>
              <a:rPr lang="en-ID" dirty="0"/>
              <a:t> </a:t>
            </a:r>
            <a:r>
              <a:rPr lang="en-ID" dirty="0" err="1"/>
              <a:t>kesejahteraan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ketentuan</a:t>
            </a:r>
            <a:r>
              <a:rPr lang="en-ID" dirty="0"/>
              <a:t> yang </a:t>
            </a:r>
            <a:r>
              <a:rPr lang="en-ID" dirty="0" err="1"/>
              <a:t>berlaku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lphaLcPeriod"/>
            </a:pPr>
            <a:r>
              <a:rPr lang="en-ID" dirty="0" err="1"/>
              <a:t>Ikut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kegiatan</a:t>
            </a:r>
            <a:r>
              <a:rPr lang="en-ID" dirty="0"/>
              <a:t> dan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pimpinan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kemahasiswaan</a:t>
            </a:r>
            <a:r>
              <a:rPr lang="en-ID" dirty="0"/>
              <a:t> USK.</a:t>
            </a:r>
          </a:p>
          <a:p>
            <a:pPr marL="342900" indent="-342900">
              <a:buFont typeface="+mj-lt"/>
              <a:buAutoNum type="alphaLcPeriod"/>
            </a:pPr>
            <a:r>
              <a:rPr lang="en-ID" dirty="0" err="1"/>
              <a:t>Memanfaatkan</a:t>
            </a:r>
            <a:r>
              <a:rPr lang="en-ID" dirty="0"/>
              <a:t> </a:t>
            </a:r>
            <a:r>
              <a:rPr lang="en-ID" dirty="0" err="1"/>
              <a:t>jalur</a:t>
            </a:r>
            <a:r>
              <a:rPr lang="en-ID" dirty="0"/>
              <a:t> </a:t>
            </a:r>
            <a:r>
              <a:rPr lang="en-ID" dirty="0" err="1"/>
              <a:t>perwakilan</a:t>
            </a:r>
            <a:r>
              <a:rPr lang="en-ID" dirty="0"/>
              <a:t>/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kemahasiswaan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mengurus</a:t>
            </a:r>
            <a:r>
              <a:rPr lang="en-ID" dirty="0"/>
              <a:t>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,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akademik</a:t>
            </a:r>
            <a:r>
              <a:rPr lang="en-ID" dirty="0"/>
              <a:t> </a:t>
            </a:r>
            <a:r>
              <a:rPr lang="en-ID" dirty="0" err="1"/>
              <a:t>maupun</a:t>
            </a:r>
            <a:r>
              <a:rPr lang="en-ID" dirty="0"/>
              <a:t> </a:t>
            </a:r>
            <a:r>
              <a:rPr lang="en-ID" dirty="0" err="1"/>
              <a:t>nonakademik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lphaLcPeriod"/>
            </a:pPr>
            <a:r>
              <a:rPr lang="en-ID" dirty="0"/>
              <a:t>Bagi </a:t>
            </a:r>
            <a:r>
              <a:rPr lang="en-ID" dirty="0" err="1"/>
              <a:t>Mahasiswa</a:t>
            </a:r>
            <a:r>
              <a:rPr lang="en-ID" dirty="0"/>
              <a:t> yang </a:t>
            </a:r>
            <a:r>
              <a:rPr lang="en-ID" dirty="0" err="1"/>
              <a:t>memerlukan</a:t>
            </a:r>
            <a:r>
              <a:rPr lang="en-ID" dirty="0"/>
              <a:t> </a:t>
            </a:r>
            <a:r>
              <a:rPr lang="en-ID" dirty="0" err="1"/>
              <a:t>penyelidikan</a:t>
            </a:r>
            <a:r>
              <a:rPr lang="en-ID" dirty="0"/>
              <a:t> </a:t>
            </a:r>
            <a:r>
              <a:rPr lang="en-ID" dirty="0" err="1"/>
              <a:t>identitas</a:t>
            </a:r>
            <a:r>
              <a:rPr lang="en-ID" dirty="0"/>
              <a:t> yang sahih </a:t>
            </a:r>
            <a:r>
              <a:rPr lang="en-ID" dirty="0" err="1"/>
              <a:t>dibuktikan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yang </a:t>
            </a:r>
            <a:r>
              <a:rPr lang="en-ID" dirty="0" err="1"/>
              <a:t>arif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lphaLcPeriod"/>
            </a:pPr>
            <a:r>
              <a:rPr lang="en-ID" dirty="0" err="1"/>
              <a:t>Memperoleh</a:t>
            </a:r>
            <a:r>
              <a:rPr lang="en-ID" dirty="0"/>
              <a:t> </a:t>
            </a:r>
            <a:r>
              <a:rPr lang="en-ID" dirty="0" err="1"/>
              <a:t>layanan</a:t>
            </a:r>
            <a:r>
              <a:rPr lang="en-ID" dirty="0"/>
              <a:t> </a:t>
            </a:r>
            <a:r>
              <a:rPr lang="en-ID" dirty="0" err="1"/>
              <a:t>khusus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penyandang</a:t>
            </a:r>
            <a:r>
              <a:rPr lang="en-ID" dirty="0"/>
              <a:t> </a:t>
            </a:r>
            <a:r>
              <a:rPr lang="en-ID" dirty="0" err="1"/>
              <a:t>disabilitas</a:t>
            </a:r>
            <a:r>
              <a:rPr lang="en-ID" dirty="0"/>
              <a:t>.</a:t>
            </a:r>
          </a:p>
          <a:p>
            <a:pPr marL="342900" indent="-342900">
              <a:buFont typeface="+mj-lt"/>
              <a:buAutoNum type="alphaLcPeriod"/>
            </a:pP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mengadukan</a:t>
            </a:r>
            <a:r>
              <a:rPr lang="en-ID" dirty="0"/>
              <a:t> </a:t>
            </a:r>
            <a:r>
              <a:rPr lang="en-ID" dirty="0" err="1"/>
              <a:t>pelanggaran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pemenuhan</a:t>
            </a:r>
            <a:r>
              <a:rPr lang="en-ID" dirty="0"/>
              <a:t> </a:t>
            </a:r>
            <a:r>
              <a:rPr lang="en-ID" dirty="0" err="1"/>
              <a:t>haknya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layanan</a:t>
            </a:r>
            <a:r>
              <a:rPr lang="en-ID" dirty="0"/>
              <a:t> </a:t>
            </a:r>
            <a:r>
              <a:rPr lang="en-ID" dirty="0" err="1"/>
              <a:t>pengaduan</a:t>
            </a:r>
            <a:r>
              <a:rPr lang="en-ID" dirty="0"/>
              <a:t> USK.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217527-B00A-18EE-F994-E53FB6742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20" y="187105"/>
            <a:ext cx="1505072" cy="8322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BF17AB3-B665-B24C-D62A-DF8CECBEFA20}"/>
              </a:ext>
            </a:extLst>
          </p:cNvPr>
          <p:cNvSpPr/>
          <p:nvPr/>
        </p:nvSpPr>
        <p:spPr>
          <a:xfrm>
            <a:off x="3459797" y="1026104"/>
            <a:ext cx="9042525" cy="1123717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DA05E7-CFCA-0884-C77E-9FA06B802436}"/>
              </a:ext>
            </a:extLst>
          </p:cNvPr>
          <p:cNvSpPr/>
          <p:nvPr/>
        </p:nvSpPr>
        <p:spPr>
          <a:xfrm>
            <a:off x="3956926" y="1252532"/>
            <a:ext cx="9369325" cy="112371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TextBox 16">
            <a:extLst>
              <a:ext uri="{FF2B5EF4-FFF2-40B4-BE49-F238E27FC236}">
                <a16:creationId xmlns:a16="http://schemas.microsoft.com/office/drawing/2014/main" id="{D1546AB0-1EC8-373A-1B8B-0C09C7D42336}"/>
              </a:ext>
            </a:extLst>
          </p:cNvPr>
          <p:cNvSpPr txBox="1"/>
          <p:nvPr/>
        </p:nvSpPr>
        <p:spPr>
          <a:xfrm>
            <a:off x="5638800" y="1503859"/>
            <a:ext cx="12868372" cy="894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00"/>
              </a:lnSpc>
            </a:pPr>
            <a:r>
              <a:rPr lang="en-US" sz="6000" dirty="0">
                <a:solidFill>
                  <a:srgbClr val="000000"/>
                </a:solidFill>
                <a:latin typeface="TS Damas Sans"/>
                <a:ea typeface="TS Damas Sans"/>
                <a:cs typeface="TS Damas Sans"/>
                <a:sym typeface="TS Damas Sans"/>
              </a:rPr>
              <a:t>Tata Cara </a:t>
            </a:r>
            <a:r>
              <a:rPr lang="en-US" sz="6000" dirty="0" err="1">
                <a:solidFill>
                  <a:srgbClr val="000000"/>
                </a:solidFill>
                <a:latin typeface="TS Damas Sans"/>
                <a:ea typeface="TS Damas Sans"/>
                <a:cs typeface="TS Damas Sans"/>
                <a:sym typeface="TS Damas Sans"/>
              </a:rPr>
              <a:t>Penanganan</a:t>
            </a:r>
            <a:endParaRPr lang="en-US" sz="6000" dirty="0">
              <a:solidFill>
                <a:srgbClr val="000000"/>
              </a:solidFill>
              <a:latin typeface="TS Damas Sans"/>
              <a:ea typeface="TS Damas Sans"/>
              <a:cs typeface="TS Damas Sans"/>
              <a:sym typeface="TS Damas San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A27ACD-7616-B8D8-2D09-8F40533B6A50}"/>
              </a:ext>
            </a:extLst>
          </p:cNvPr>
          <p:cNvSpPr/>
          <p:nvPr/>
        </p:nvSpPr>
        <p:spPr>
          <a:xfrm>
            <a:off x="962456" y="3592652"/>
            <a:ext cx="2752022" cy="113876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Pelapor</a:t>
            </a:r>
            <a:endParaRPr lang="en-ID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9D531C-99E0-3C95-7788-FC6B4E09AB53}"/>
              </a:ext>
            </a:extLst>
          </p:cNvPr>
          <p:cNvSpPr/>
          <p:nvPr/>
        </p:nvSpPr>
        <p:spPr>
          <a:xfrm>
            <a:off x="14141729" y="3538482"/>
            <a:ext cx="2927071" cy="11387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SAU/SAF</a:t>
            </a:r>
            <a:endParaRPr lang="en-ID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84D65B-45F4-A6DE-CFD9-05ED41A9DBB2}"/>
              </a:ext>
            </a:extLst>
          </p:cNvPr>
          <p:cNvSpPr/>
          <p:nvPr/>
        </p:nvSpPr>
        <p:spPr>
          <a:xfrm>
            <a:off x="7450976" y="3616018"/>
            <a:ext cx="2927071" cy="11387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Rektor</a:t>
            </a:r>
            <a:r>
              <a:rPr lang="en-US" sz="3200" dirty="0"/>
              <a:t>/Dekan</a:t>
            </a:r>
            <a:endParaRPr lang="en-ID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07C6A2-15B1-ADDC-CF2E-FCA4DB7C22A0}"/>
              </a:ext>
            </a:extLst>
          </p:cNvPr>
          <p:cNvSpPr/>
          <p:nvPr/>
        </p:nvSpPr>
        <p:spPr>
          <a:xfrm>
            <a:off x="7047611" y="6007415"/>
            <a:ext cx="3733800" cy="158100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Komisi</a:t>
            </a:r>
            <a:r>
              <a:rPr lang="en-US" sz="3200" dirty="0"/>
              <a:t> </a:t>
            </a:r>
            <a:r>
              <a:rPr lang="en-US" sz="3200" dirty="0" err="1"/>
              <a:t>Etik</a:t>
            </a:r>
            <a:r>
              <a:rPr lang="en-US" sz="3200" dirty="0"/>
              <a:t> Universitas/</a:t>
            </a:r>
            <a:r>
              <a:rPr lang="en-US" sz="3200" dirty="0" err="1"/>
              <a:t>Fakultas</a:t>
            </a:r>
            <a:endParaRPr lang="en-ID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A686B6-7D49-E8DD-E6F0-6FA931527CEF}"/>
              </a:ext>
            </a:extLst>
          </p:cNvPr>
          <p:cNvSpPr/>
          <p:nvPr/>
        </p:nvSpPr>
        <p:spPr>
          <a:xfrm>
            <a:off x="3767317" y="8424268"/>
            <a:ext cx="2935539" cy="8366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Selesai</a:t>
            </a:r>
            <a:endParaRPr lang="en-ID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60FA4E-EF54-3C6D-C194-ADFF0F3BFB80}"/>
              </a:ext>
            </a:extLst>
          </p:cNvPr>
          <p:cNvSpPr/>
          <p:nvPr/>
        </p:nvSpPr>
        <p:spPr>
          <a:xfrm>
            <a:off x="11554256" y="8458967"/>
            <a:ext cx="2935539" cy="8366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Sidang</a:t>
            </a:r>
            <a:r>
              <a:rPr lang="en-US" sz="3200" dirty="0"/>
              <a:t> Etika</a:t>
            </a:r>
            <a:endParaRPr lang="en-ID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B4C83EB-CD70-3EEE-1F58-2712BC35D16C}"/>
              </a:ext>
            </a:extLst>
          </p:cNvPr>
          <p:cNvCxnSpPr>
            <a:cxnSpLocks/>
          </p:cNvCxnSpPr>
          <p:nvPr/>
        </p:nvCxnSpPr>
        <p:spPr>
          <a:xfrm>
            <a:off x="4567352" y="4137498"/>
            <a:ext cx="1905000" cy="0"/>
          </a:xfrm>
          <a:prstGeom prst="straightConnector1">
            <a:avLst/>
          </a:prstGeom>
          <a:ln w="762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44054E-7FBB-1791-5DD4-6BDCF0F59BEF}"/>
              </a:ext>
            </a:extLst>
          </p:cNvPr>
          <p:cNvCxnSpPr>
            <a:cxnSpLocks/>
          </p:cNvCxnSpPr>
          <p:nvPr/>
        </p:nvCxnSpPr>
        <p:spPr>
          <a:xfrm>
            <a:off x="11443628" y="4107865"/>
            <a:ext cx="1882623" cy="0"/>
          </a:xfrm>
          <a:prstGeom prst="straightConnector1">
            <a:avLst/>
          </a:prstGeom>
          <a:ln w="762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FC4864E-6872-1F14-782E-B360403F1E48}"/>
              </a:ext>
            </a:extLst>
          </p:cNvPr>
          <p:cNvCxnSpPr>
            <a:cxnSpLocks/>
          </p:cNvCxnSpPr>
          <p:nvPr/>
        </p:nvCxnSpPr>
        <p:spPr>
          <a:xfrm flipH="1">
            <a:off x="11806352" y="4903676"/>
            <a:ext cx="3505200" cy="1906702"/>
          </a:xfrm>
          <a:prstGeom prst="straightConnector1">
            <a:avLst/>
          </a:prstGeom>
          <a:ln w="762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3C325E2F-D63D-A6D3-8B94-F404262493BC}"/>
              </a:ext>
            </a:extLst>
          </p:cNvPr>
          <p:cNvCxnSpPr>
            <a:cxnSpLocks/>
          </p:cNvCxnSpPr>
          <p:nvPr/>
        </p:nvCxnSpPr>
        <p:spPr>
          <a:xfrm rot="16200000" flipH="1">
            <a:off x="9226342" y="7181453"/>
            <a:ext cx="1288858" cy="1977440"/>
          </a:xfrm>
          <a:prstGeom prst="bentConnector2">
            <a:avLst/>
          </a:prstGeom>
          <a:ln w="762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0D4087C0-A269-E65E-9728-D39C8F244526}"/>
              </a:ext>
            </a:extLst>
          </p:cNvPr>
          <p:cNvCxnSpPr>
            <a:cxnSpLocks/>
          </p:cNvCxnSpPr>
          <p:nvPr/>
        </p:nvCxnSpPr>
        <p:spPr>
          <a:xfrm rot="5400000">
            <a:off x="7354745" y="7251851"/>
            <a:ext cx="1252631" cy="1866900"/>
          </a:xfrm>
          <a:prstGeom prst="bentConnector2">
            <a:avLst/>
          </a:prstGeom>
          <a:ln w="762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F540366-4347-9DC7-A325-6B36C96918DF}"/>
              </a:ext>
            </a:extLst>
          </p:cNvPr>
          <p:cNvSpPr txBox="1"/>
          <p:nvPr/>
        </p:nvSpPr>
        <p:spPr>
          <a:xfrm>
            <a:off x="7247052" y="8424267"/>
            <a:ext cx="151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Tidak </a:t>
            </a:r>
            <a:r>
              <a:rPr lang="en-US" dirty="0" err="1"/>
              <a:t>Terbukti</a:t>
            </a:r>
            <a:endParaRPr lang="en-ID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B2F746-126F-FFAB-7BBE-79287546312E}"/>
              </a:ext>
            </a:extLst>
          </p:cNvPr>
          <p:cNvSpPr txBox="1"/>
          <p:nvPr/>
        </p:nvSpPr>
        <p:spPr>
          <a:xfrm>
            <a:off x="9270111" y="8424267"/>
            <a:ext cx="151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Terbukti</a:t>
            </a:r>
            <a:endParaRPr lang="en-ID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B089C3C-B46A-7FA9-7673-1D6DD5B49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20" y="187105"/>
            <a:ext cx="1505072" cy="8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723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905F432E-6E24-8F61-2027-F2D9A373AC9C}"/>
              </a:ext>
            </a:extLst>
          </p:cNvPr>
          <p:cNvGrpSpPr/>
          <p:nvPr/>
        </p:nvGrpSpPr>
        <p:grpSpPr>
          <a:xfrm>
            <a:off x="13204788" y="8961274"/>
            <a:ext cx="4054512" cy="543527"/>
            <a:chOff x="0" y="0"/>
            <a:chExt cx="1067855" cy="143151"/>
          </a:xfrm>
          <a:solidFill>
            <a:schemeClr val="accent6">
              <a:lumMod val="75000"/>
            </a:schemeClr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2665ECB-6950-A220-45B8-DFEEBF713EB5}"/>
                </a:ext>
              </a:extLst>
            </p:cNvPr>
            <p:cNvSpPr/>
            <p:nvPr/>
          </p:nvSpPr>
          <p:spPr>
            <a:xfrm>
              <a:off x="0" y="0"/>
              <a:ext cx="1067855" cy="143151"/>
            </a:xfrm>
            <a:custGeom>
              <a:avLst/>
              <a:gdLst/>
              <a:ahLst/>
              <a:cxnLst/>
              <a:rect l="l" t="t" r="r" b="b"/>
              <a:pathLst>
                <a:path w="1067855" h="143151">
                  <a:moveTo>
                    <a:pt x="71576" y="0"/>
                  </a:moveTo>
                  <a:lnTo>
                    <a:pt x="996279" y="0"/>
                  </a:lnTo>
                  <a:cubicBezTo>
                    <a:pt x="1015263" y="0"/>
                    <a:pt x="1033468" y="7541"/>
                    <a:pt x="1046891" y="20964"/>
                  </a:cubicBezTo>
                  <a:cubicBezTo>
                    <a:pt x="1060314" y="34387"/>
                    <a:pt x="1067855" y="52593"/>
                    <a:pt x="1067855" y="71576"/>
                  </a:cubicBezTo>
                  <a:lnTo>
                    <a:pt x="1067855" y="71576"/>
                  </a:lnTo>
                  <a:cubicBezTo>
                    <a:pt x="1067855" y="90559"/>
                    <a:pt x="1060314" y="108764"/>
                    <a:pt x="1046891" y="122187"/>
                  </a:cubicBezTo>
                  <a:cubicBezTo>
                    <a:pt x="1033468" y="135610"/>
                    <a:pt x="1015263" y="143151"/>
                    <a:pt x="996279" y="143151"/>
                  </a:cubicBezTo>
                  <a:lnTo>
                    <a:pt x="71576" y="143151"/>
                  </a:lnTo>
                  <a:cubicBezTo>
                    <a:pt x="52593" y="143151"/>
                    <a:pt x="34387" y="135610"/>
                    <a:pt x="20964" y="122187"/>
                  </a:cubicBezTo>
                  <a:cubicBezTo>
                    <a:pt x="7541" y="108764"/>
                    <a:pt x="0" y="90559"/>
                    <a:pt x="0" y="71576"/>
                  </a:cubicBezTo>
                  <a:lnTo>
                    <a:pt x="0" y="71576"/>
                  </a:lnTo>
                  <a:cubicBezTo>
                    <a:pt x="0" y="52593"/>
                    <a:pt x="7541" y="34387"/>
                    <a:pt x="20964" y="20964"/>
                  </a:cubicBezTo>
                  <a:cubicBezTo>
                    <a:pt x="34387" y="7541"/>
                    <a:pt x="52593" y="0"/>
                    <a:pt x="71576" y="0"/>
                  </a:cubicBezTo>
                  <a:close/>
                </a:path>
              </a:pathLst>
            </a:custGeom>
            <a:grpFill/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4EFCA38B-6C56-9EF0-C0D3-36038340A434}"/>
                </a:ext>
              </a:extLst>
            </p:cNvPr>
            <p:cNvSpPr txBox="1"/>
            <p:nvPr/>
          </p:nvSpPr>
          <p:spPr>
            <a:xfrm>
              <a:off x="0" y="-57150"/>
              <a:ext cx="1067855" cy="20030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00"/>
                </a:lnSpc>
              </a:pPr>
              <a:endParaRPr/>
            </a:p>
          </p:txBody>
        </p:sp>
      </p:grpSp>
      <p:sp>
        <p:nvSpPr>
          <p:cNvPr id="7" name="Freeform 11">
            <a:extLst>
              <a:ext uri="{FF2B5EF4-FFF2-40B4-BE49-F238E27FC236}">
                <a16:creationId xmlns:a16="http://schemas.microsoft.com/office/drawing/2014/main" id="{7590AD4E-1A32-51D3-65D9-29E8A695654D}"/>
              </a:ext>
            </a:extLst>
          </p:cNvPr>
          <p:cNvSpPr/>
          <p:nvPr/>
        </p:nvSpPr>
        <p:spPr>
          <a:xfrm>
            <a:off x="16289496" y="314340"/>
            <a:ext cx="6642316" cy="1473387"/>
          </a:xfrm>
          <a:custGeom>
            <a:avLst/>
            <a:gdLst/>
            <a:ahLst/>
            <a:cxnLst/>
            <a:rect l="l" t="t" r="r" b="b"/>
            <a:pathLst>
              <a:path w="6642316" h="1473387">
                <a:moveTo>
                  <a:pt x="0" y="0"/>
                </a:moveTo>
                <a:lnTo>
                  <a:pt x="6642316" y="0"/>
                </a:lnTo>
                <a:lnTo>
                  <a:pt x="6642316" y="1473387"/>
                </a:lnTo>
                <a:lnTo>
                  <a:pt x="0" y="14733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3885E54A-FAA0-6F13-C292-558091E05673}"/>
              </a:ext>
            </a:extLst>
          </p:cNvPr>
          <p:cNvSpPr/>
          <p:nvPr/>
        </p:nvSpPr>
        <p:spPr>
          <a:xfrm>
            <a:off x="4732157" y="1524652"/>
            <a:ext cx="1138683" cy="873680"/>
          </a:xfrm>
          <a:custGeom>
            <a:avLst/>
            <a:gdLst/>
            <a:ahLst/>
            <a:cxnLst/>
            <a:rect l="l" t="t" r="r" b="b"/>
            <a:pathLst>
              <a:path w="1138683" h="873680">
                <a:moveTo>
                  <a:pt x="0" y="0"/>
                </a:moveTo>
                <a:lnTo>
                  <a:pt x="1138683" y="0"/>
                </a:lnTo>
                <a:lnTo>
                  <a:pt x="1138683" y="873680"/>
                </a:lnTo>
                <a:lnTo>
                  <a:pt x="0" y="8736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CD279BF7-A035-2421-8648-4CB95817C7D4}"/>
              </a:ext>
            </a:extLst>
          </p:cNvPr>
          <p:cNvSpPr/>
          <p:nvPr/>
        </p:nvSpPr>
        <p:spPr>
          <a:xfrm>
            <a:off x="-490018" y="8496300"/>
            <a:ext cx="3429000" cy="4711981"/>
          </a:xfrm>
          <a:custGeom>
            <a:avLst/>
            <a:gdLst/>
            <a:ahLst/>
            <a:cxnLst/>
            <a:rect l="l" t="t" r="r" b="b"/>
            <a:pathLst>
              <a:path w="1138683" h="873680">
                <a:moveTo>
                  <a:pt x="0" y="0"/>
                </a:moveTo>
                <a:lnTo>
                  <a:pt x="1138682" y="0"/>
                </a:lnTo>
                <a:lnTo>
                  <a:pt x="1138682" y="873680"/>
                </a:lnTo>
                <a:lnTo>
                  <a:pt x="0" y="8736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</p:sp>
      <p:grpSp>
        <p:nvGrpSpPr>
          <p:cNvPr id="10" name="Group 17">
            <a:extLst>
              <a:ext uri="{FF2B5EF4-FFF2-40B4-BE49-F238E27FC236}">
                <a16:creationId xmlns:a16="http://schemas.microsoft.com/office/drawing/2014/main" id="{C970D013-FBF3-63CE-7201-B33A7171283E}"/>
              </a:ext>
            </a:extLst>
          </p:cNvPr>
          <p:cNvGrpSpPr/>
          <p:nvPr/>
        </p:nvGrpSpPr>
        <p:grpSpPr>
          <a:xfrm>
            <a:off x="3583255" y="5742491"/>
            <a:ext cx="11490539" cy="2030241"/>
            <a:chOff x="0" y="0"/>
            <a:chExt cx="3190891" cy="524754"/>
          </a:xfrm>
          <a:solidFill>
            <a:schemeClr val="accent6">
              <a:lumMod val="75000"/>
            </a:schemeClr>
          </a:solidFill>
        </p:grpSpPr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1688839A-03BD-EC0C-F8BE-1CD7F07035BD}"/>
                </a:ext>
              </a:extLst>
            </p:cNvPr>
            <p:cNvSpPr/>
            <p:nvPr/>
          </p:nvSpPr>
          <p:spPr>
            <a:xfrm>
              <a:off x="0" y="0"/>
              <a:ext cx="3190891" cy="524754"/>
            </a:xfrm>
            <a:custGeom>
              <a:avLst/>
              <a:gdLst/>
              <a:ahLst/>
              <a:cxnLst/>
              <a:rect l="l" t="t" r="r" b="b"/>
              <a:pathLst>
                <a:path w="3190891" h="524754">
                  <a:moveTo>
                    <a:pt x="37592" y="0"/>
                  </a:moveTo>
                  <a:lnTo>
                    <a:pt x="3153299" y="0"/>
                  </a:lnTo>
                  <a:cubicBezTo>
                    <a:pt x="3174060" y="0"/>
                    <a:pt x="3190891" y="16830"/>
                    <a:pt x="3190891" y="37592"/>
                  </a:cubicBezTo>
                  <a:lnTo>
                    <a:pt x="3190891" y="487162"/>
                  </a:lnTo>
                  <a:cubicBezTo>
                    <a:pt x="3190891" y="507924"/>
                    <a:pt x="3174060" y="524754"/>
                    <a:pt x="3153299" y="524754"/>
                  </a:cubicBezTo>
                  <a:lnTo>
                    <a:pt x="37592" y="524754"/>
                  </a:lnTo>
                  <a:cubicBezTo>
                    <a:pt x="16830" y="524754"/>
                    <a:pt x="0" y="507924"/>
                    <a:pt x="0" y="487162"/>
                  </a:cubicBezTo>
                  <a:lnTo>
                    <a:pt x="0" y="37592"/>
                  </a:lnTo>
                  <a:cubicBezTo>
                    <a:pt x="0" y="16830"/>
                    <a:pt x="16830" y="0"/>
                    <a:pt x="37592" y="0"/>
                  </a:cubicBezTo>
                  <a:close/>
                </a:path>
              </a:pathLst>
            </a:custGeom>
            <a:grpFill/>
          </p:spPr>
        </p:sp>
        <p:sp>
          <p:nvSpPr>
            <p:cNvPr id="12" name="TextBox 19">
              <a:extLst>
                <a:ext uri="{FF2B5EF4-FFF2-40B4-BE49-F238E27FC236}">
                  <a16:creationId xmlns:a16="http://schemas.microsoft.com/office/drawing/2014/main" id="{9F835511-7279-8249-5E3B-EF301254060D}"/>
                </a:ext>
              </a:extLst>
            </p:cNvPr>
            <p:cNvSpPr txBox="1"/>
            <p:nvPr/>
          </p:nvSpPr>
          <p:spPr>
            <a:xfrm>
              <a:off x="0" y="-38100"/>
              <a:ext cx="3190891" cy="56285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75"/>
                </a:lnSpc>
              </a:pPr>
              <a:endParaRPr/>
            </a:p>
          </p:txBody>
        </p:sp>
      </p:grpSp>
      <p:sp>
        <p:nvSpPr>
          <p:cNvPr id="13" name="TextBox 20">
            <a:extLst>
              <a:ext uri="{FF2B5EF4-FFF2-40B4-BE49-F238E27FC236}">
                <a16:creationId xmlns:a16="http://schemas.microsoft.com/office/drawing/2014/main" id="{811757CA-82F1-A015-C6EF-E674A5B89C14}"/>
              </a:ext>
            </a:extLst>
          </p:cNvPr>
          <p:cNvSpPr txBox="1"/>
          <p:nvPr/>
        </p:nvSpPr>
        <p:spPr>
          <a:xfrm>
            <a:off x="3583255" y="947454"/>
            <a:ext cx="10184665" cy="164660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577"/>
              </a:lnSpc>
              <a:spcBef>
                <a:spcPct val="0"/>
              </a:spcBef>
            </a:pPr>
            <a:r>
              <a:rPr lang="en-US" sz="8800" u="none" strike="noStrike" dirty="0" err="1">
                <a:solidFill>
                  <a:srgbClr val="FFFFFF"/>
                </a:solidFill>
                <a:latin typeface="TS Damas Sans"/>
                <a:ea typeface="TS Damas Sans"/>
                <a:cs typeface="TS Damas Sans"/>
                <a:sym typeface="TS Damas Sans"/>
              </a:rPr>
              <a:t>Komisi</a:t>
            </a:r>
            <a:r>
              <a:rPr lang="en-US" sz="8800" u="none" strike="noStrike" dirty="0">
                <a:solidFill>
                  <a:srgbClr val="FFFFFF"/>
                </a:solidFill>
                <a:latin typeface="TS Damas Sans"/>
                <a:ea typeface="TS Damas Sans"/>
                <a:cs typeface="TS Damas Sans"/>
                <a:sym typeface="TS Damas Sans"/>
              </a:rPr>
              <a:t> Etika</a:t>
            </a:r>
          </a:p>
        </p:txBody>
      </p:sp>
      <p:sp>
        <p:nvSpPr>
          <p:cNvPr id="14" name="TextBox 22">
            <a:extLst>
              <a:ext uri="{FF2B5EF4-FFF2-40B4-BE49-F238E27FC236}">
                <a16:creationId xmlns:a16="http://schemas.microsoft.com/office/drawing/2014/main" id="{9F8149ED-E700-1FB2-509E-40A041F0FB8B}"/>
              </a:ext>
            </a:extLst>
          </p:cNvPr>
          <p:cNvSpPr txBox="1"/>
          <p:nvPr/>
        </p:nvSpPr>
        <p:spPr>
          <a:xfrm>
            <a:off x="13301116" y="9051925"/>
            <a:ext cx="3762402" cy="387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sz="3200" b="1" spc="100" dirty="0">
                <a:solidFill>
                  <a:schemeClr val="bg1"/>
                </a:solidFill>
                <a:latin typeface="Ruda Bold"/>
                <a:ea typeface="Ruda Bold"/>
                <a:cs typeface="Ruda Bold"/>
                <a:sym typeface="Ruda Bold"/>
              </a:rPr>
              <a:t>Pasal 37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id="{280F4BCF-2FF0-DCC2-BE3F-D4637BA49C69}"/>
              </a:ext>
            </a:extLst>
          </p:cNvPr>
          <p:cNvSpPr txBox="1"/>
          <p:nvPr/>
        </p:nvSpPr>
        <p:spPr>
          <a:xfrm>
            <a:off x="4268850" y="5968333"/>
            <a:ext cx="9494514" cy="1594347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8"/>
              </a:lnSpc>
            </a:pPr>
            <a:r>
              <a:rPr lang="sv-SE" sz="3034" dirty="0">
                <a:solidFill>
                  <a:schemeClr val="bg1"/>
                </a:solidFill>
                <a:latin typeface="Ruda"/>
                <a:ea typeface="Ruda"/>
                <a:cs typeface="Ruda"/>
                <a:sym typeface="Ruda"/>
              </a:rPr>
              <a:t>Komisi Etika berwenang untuk menerima, memproses, dan memutuskan pelangaran Kode Etik dalam bentuk pertimbangan/rekomendasi sanksi</a:t>
            </a:r>
            <a:endParaRPr lang="en-US" sz="3034" dirty="0">
              <a:solidFill>
                <a:schemeClr val="bg1"/>
              </a:solidFill>
              <a:latin typeface="Ruda"/>
              <a:ea typeface="Ruda"/>
              <a:cs typeface="Ruda"/>
              <a:sym typeface="Ruda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33FE24B-52C3-295A-BC98-228FF5D8EE5E}"/>
              </a:ext>
            </a:extLst>
          </p:cNvPr>
          <p:cNvSpPr/>
          <p:nvPr/>
        </p:nvSpPr>
        <p:spPr>
          <a:xfrm>
            <a:off x="3583255" y="3829116"/>
            <a:ext cx="3733800" cy="110059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bg1"/>
                </a:solidFill>
              </a:rPr>
              <a:t>Komisi</a:t>
            </a:r>
            <a:r>
              <a:rPr lang="en-US" sz="3200" dirty="0">
                <a:solidFill>
                  <a:schemeClr val="bg1"/>
                </a:solidFill>
              </a:rPr>
              <a:t> Etika </a:t>
            </a:r>
            <a:r>
              <a:rPr lang="en-US" sz="3200" dirty="0" err="1">
                <a:solidFill>
                  <a:schemeClr val="bg1"/>
                </a:solidFill>
              </a:rPr>
              <a:t>Fakultas</a:t>
            </a:r>
            <a:endParaRPr lang="en-ID" sz="3200" dirty="0">
              <a:solidFill>
                <a:schemeClr val="bg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548B57B-F2C3-0545-A243-31823C13FAA6}"/>
              </a:ext>
            </a:extLst>
          </p:cNvPr>
          <p:cNvSpPr/>
          <p:nvPr/>
        </p:nvSpPr>
        <p:spPr>
          <a:xfrm>
            <a:off x="10313370" y="3705062"/>
            <a:ext cx="4522598" cy="110059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bg1"/>
                </a:solidFill>
              </a:rPr>
              <a:t>Komisi</a:t>
            </a:r>
            <a:r>
              <a:rPr lang="en-US" sz="3600" dirty="0">
                <a:solidFill>
                  <a:schemeClr val="bg1"/>
                </a:solidFill>
              </a:rPr>
              <a:t> Etika Universitas</a:t>
            </a:r>
            <a:endParaRPr lang="en-ID" sz="3600" dirty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A374294-8821-F24D-07CC-DD03D19E2A11}"/>
              </a:ext>
            </a:extLst>
          </p:cNvPr>
          <p:cNvCxnSpPr>
            <a:cxnSpLocks/>
          </p:cNvCxnSpPr>
          <p:nvPr/>
        </p:nvCxnSpPr>
        <p:spPr>
          <a:xfrm>
            <a:off x="8675587" y="2456574"/>
            <a:ext cx="1637783" cy="1248488"/>
          </a:xfrm>
          <a:prstGeom prst="straightConnector1">
            <a:avLst/>
          </a:prstGeom>
          <a:ln w="762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9F325B8-8A7E-F91D-3139-13216BE16549}"/>
              </a:ext>
            </a:extLst>
          </p:cNvPr>
          <p:cNvCxnSpPr>
            <a:cxnSpLocks/>
          </p:cNvCxnSpPr>
          <p:nvPr/>
        </p:nvCxnSpPr>
        <p:spPr>
          <a:xfrm flipH="1">
            <a:off x="7037804" y="2394189"/>
            <a:ext cx="1637783" cy="1340406"/>
          </a:xfrm>
          <a:prstGeom prst="straightConnector1">
            <a:avLst/>
          </a:prstGeom>
          <a:ln w="76200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3C1008B5-6551-BCD3-AB1B-1E981A472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98" y="314340"/>
            <a:ext cx="1505072" cy="8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26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718533C4-104A-898F-3978-364870F742FE}"/>
              </a:ext>
            </a:extLst>
          </p:cNvPr>
          <p:cNvGrpSpPr/>
          <p:nvPr/>
        </p:nvGrpSpPr>
        <p:grpSpPr>
          <a:xfrm>
            <a:off x="13204788" y="8961274"/>
            <a:ext cx="4054512" cy="543527"/>
            <a:chOff x="0" y="0"/>
            <a:chExt cx="1067855" cy="143151"/>
          </a:xfrm>
          <a:solidFill>
            <a:schemeClr val="accent6">
              <a:lumMod val="75000"/>
            </a:schemeClr>
          </a:solidFill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CFFD2E1-6C9D-B744-193A-D10D4B9E418B}"/>
                </a:ext>
              </a:extLst>
            </p:cNvPr>
            <p:cNvSpPr/>
            <p:nvPr/>
          </p:nvSpPr>
          <p:spPr>
            <a:xfrm>
              <a:off x="0" y="0"/>
              <a:ext cx="1067855" cy="143151"/>
            </a:xfrm>
            <a:custGeom>
              <a:avLst/>
              <a:gdLst/>
              <a:ahLst/>
              <a:cxnLst/>
              <a:rect l="l" t="t" r="r" b="b"/>
              <a:pathLst>
                <a:path w="1067855" h="143151">
                  <a:moveTo>
                    <a:pt x="71576" y="0"/>
                  </a:moveTo>
                  <a:lnTo>
                    <a:pt x="996279" y="0"/>
                  </a:lnTo>
                  <a:cubicBezTo>
                    <a:pt x="1015263" y="0"/>
                    <a:pt x="1033468" y="7541"/>
                    <a:pt x="1046891" y="20964"/>
                  </a:cubicBezTo>
                  <a:cubicBezTo>
                    <a:pt x="1060314" y="34387"/>
                    <a:pt x="1067855" y="52593"/>
                    <a:pt x="1067855" y="71576"/>
                  </a:cubicBezTo>
                  <a:lnTo>
                    <a:pt x="1067855" y="71576"/>
                  </a:lnTo>
                  <a:cubicBezTo>
                    <a:pt x="1067855" y="90559"/>
                    <a:pt x="1060314" y="108764"/>
                    <a:pt x="1046891" y="122187"/>
                  </a:cubicBezTo>
                  <a:cubicBezTo>
                    <a:pt x="1033468" y="135610"/>
                    <a:pt x="1015263" y="143151"/>
                    <a:pt x="996279" y="143151"/>
                  </a:cubicBezTo>
                  <a:lnTo>
                    <a:pt x="71576" y="143151"/>
                  </a:lnTo>
                  <a:cubicBezTo>
                    <a:pt x="52593" y="143151"/>
                    <a:pt x="34387" y="135610"/>
                    <a:pt x="20964" y="122187"/>
                  </a:cubicBezTo>
                  <a:cubicBezTo>
                    <a:pt x="7541" y="108764"/>
                    <a:pt x="0" y="90559"/>
                    <a:pt x="0" y="71576"/>
                  </a:cubicBezTo>
                  <a:lnTo>
                    <a:pt x="0" y="71576"/>
                  </a:lnTo>
                  <a:cubicBezTo>
                    <a:pt x="0" y="52593"/>
                    <a:pt x="7541" y="34387"/>
                    <a:pt x="20964" y="20964"/>
                  </a:cubicBezTo>
                  <a:cubicBezTo>
                    <a:pt x="34387" y="7541"/>
                    <a:pt x="52593" y="0"/>
                    <a:pt x="71576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ID" dirty="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3D6201C-C884-8F54-1319-15090EAF73B0}"/>
                </a:ext>
              </a:extLst>
            </p:cNvPr>
            <p:cNvSpPr txBox="1"/>
            <p:nvPr/>
          </p:nvSpPr>
          <p:spPr>
            <a:xfrm>
              <a:off x="0" y="-57150"/>
              <a:ext cx="1067855" cy="20030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00"/>
                </a:lnSpc>
              </a:pPr>
              <a:endParaRPr/>
            </a:p>
          </p:txBody>
        </p:sp>
      </p:grpSp>
      <p:sp>
        <p:nvSpPr>
          <p:cNvPr id="6" name="Freeform 9">
            <a:extLst>
              <a:ext uri="{FF2B5EF4-FFF2-40B4-BE49-F238E27FC236}">
                <a16:creationId xmlns:a16="http://schemas.microsoft.com/office/drawing/2014/main" id="{F6301413-7800-357E-D299-2B45EEB82101}"/>
              </a:ext>
            </a:extLst>
          </p:cNvPr>
          <p:cNvSpPr/>
          <p:nvPr/>
        </p:nvSpPr>
        <p:spPr>
          <a:xfrm>
            <a:off x="16289496" y="314340"/>
            <a:ext cx="6642316" cy="1473387"/>
          </a:xfrm>
          <a:custGeom>
            <a:avLst/>
            <a:gdLst/>
            <a:ahLst/>
            <a:cxnLst/>
            <a:rect l="l" t="t" r="r" b="b"/>
            <a:pathLst>
              <a:path w="6642316" h="1473387">
                <a:moveTo>
                  <a:pt x="0" y="0"/>
                </a:moveTo>
                <a:lnTo>
                  <a:pt x="6642316" y="0"/>
                </a:lnTo>
                <a:lnTo>
                  <a:pt x="6642316" y="1473387"/>
                </a:lnTo>
                <a:lnTo>
                  <a:pt x="0" y="1473387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E4369ACF-B083-C590-68B0-CA7C1D3831A3}"/>
              </a:ext>
            </a:extLst>
          </p:cNvPr>
          <p:cNvSpPr/>
          <p:nvPr/>
        </p:nvSpPr>
        <p:spPr>
          <a:xfrm>
            <a:off x="-1715384" y="8884056"/>
            <a:ext cx="7248657" cy="6022975"/>
          </a:xfrm>
          <a:custGeom>
            <a:avLst/>
            <a:gdLst/>
            <a:ahLst/>
            <a:cxnLst/>
            <a:rect l="l" t="t" r="r" b="b"/>
            <a:pathLst>
              <a:path w="7248657" h="6022975">
                <a:moveTo>
                  <a:pt x="0" y="0"/>
                </a:moveTo>
                <a:lnTo>
                  <a:pt x="7248657" y="0"/>
                </a:lnTo>
                <a:lnTo>
                  <a:pt x="7248657" y="6022975"/>
                </a:lnTo>
                <a:lnTo>
                  <a:pt x="0" y="6022975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5B632A48-00D8-F03F-55B9-D11D733D33FE}"/>
              </a:ext>
            </a:extLst>
          </p:cNvPr>
          <p:cNvSpPr txBox="1"/>
          <p:nvPr/>
        </p:nvSpPr>
        <p:spPr>
          <a:xfrm>
            <a:off x="13301116" y="9051925"/>
            <a:ext cx="3762402" cy="387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sz="3200" b="1" spc="100" dirty="0">
                <a:solidFill>
                  <a:srgbClr val="FFFFFF"/>
                </a:solidFill>
                <a:latin typeface="Ruda Bold"/>
                <a:ea typeface="Ruda Bold"/>
                <a:cs typeface="Ruda Bold"/>
                <a:sym typeface="Ruda Bold"/>
              </a:rPr>
              <a:t>Pasal 44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E9627F-58D8-AB78-2B7E-354EC7122089}"/>
              </a:ext>
            </a:extLst>
          </p:cNvPr>
          <p:cNvSpPr/>
          <p:nvPr/>
        </p:nvSpPr>
        <p:spPr>
          <a:xfrm>
            <a:off x="1676400" y="4908721"/>
            <a:ext cx="5181600" cy="2286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Majelis</a:t>
            </a:r>
            <a:r>
              <a:rPr lang="en-US" sz="40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Etika Tingkat </a:t>
            </a:r>
            <a:r>
              <a:rPr lang="en-US" sz="40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Pertama</a:t>
            </a:r>
            <a:endParaRPr lang="en-ID" sz="40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DECF5E5-37F1-FA4D-6EE7-D9F342771938}"/>
              </a:ext>
            </a:extLst>
          </p:cNvPr>
          <p:cNvSpPr/>
          <p:nvPr/>
        </p:nvSpPr>
        <p:spPr>
          <a:xfrm>
            <a:off x="10613988" y="4908721"/>
            <a:ext cx="5181600" cy="2432221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Majelis</a:t>
            </a:r>
            <a:r>
              <a:rPr lang="en-US" sz="40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Etika Tingkat </a:t>
            </a:r>
            <a:r>
              <a:rPr lang="en-US" sz="40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kedua</a:t>
            </a:r>
            <a:endParaRPr lang="en-ID" sz="40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037316-29C0-D17D-C355-FBF36B88E5E9}"/>
              </a:ext>
            </a:extLst>
          </p:cNvPr>
          <p:cNvCxnSpPr>
            <a:cxnSpLocks/>
          </p:cNvCxnSpPr>
          <p:nvPr/>
        </p:nvCxnSpPr>
        <p:spPr>
          <a:xfrm flipH="1">
            <a:off x="6520135" y="3425711"/>
            <a:ext cx="2170790" cy="1870189"/>
          </a:xfrm>
          <a:prstGeom prst="straightConnector1">
            <a:avLst/>
          </a:prstGeom>
          <a:ln w="1143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52C016A-1537-D3E0-8F57-1756F39EDAEB}"/>
              </a:ext>
            </a:extLst>
          </p:cNvPr>
          <p:cNvCxnSpPr>
            <a:cxnSpLocks/>
          </p:cNvCxnSpPr>
          <p:nvPr/>
        </p:nvCxnSpPr>
        <p:spPr>
          <a:xfrm>
            <a:off x="8718999" y="3425711"/>
            <a:ext cx="2205675" cy="1870189"/>
          </a:xfrm>
          <a:prstGeom prst="straightConnector1">
            <a:avLst/>
          </a:prstGeom>
          <a:ln w="1143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69D592-1D67-BE83-C075-97EB3D8F55D2}"/>
              </a:ext>
            </a:extLst>
          </p:cNvPr>
          <p:cNvSpPr/>
          <p:nvPr/>
        </p:nvSpPr>
        <p:spPr>
          <a:xfrm>
            <a:off x="5533273" y="2135330"/>
            <a:ext cx="6371452" cy="1295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Majelis</a:t>
            </a:r>
            <a:r>
              <a:rPr lang="en-US" sz="60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Etika</a:t>
            </a:r>
            <a:endParaRPr lang="en-ID" sz="60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1941D14-DAE6-5759-6736-1B7204E90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98" y="314340"/>
            <a:ext cx="1505072" cy="8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60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BBBD95FE-BE12-6472-75AD-F4DCAF3F00E6}"/>
              </a:ext>
            </a:extLst>
          </p:cNvPr>
          <p:cNvGrpSpPr/>
          <p:nvPr/>
        </p:nvGrpSpPr>
        <p:grpSpPr>
          <a:xfrm>
            <a:off x="13204788" y="8961274"/>
            <a:ext cx="4054512" cy="543527"/>
            <a:chOff x="0" y="0"/>
            <a:chExt cx="1067855" cy="143151"/>
          </a:xfrm>
          <a:solidFill>
            <a:schemeClr val="accent6">
              <a:lumMod val="75000"/>
            </a:schemeClr>
          </a:solidFill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662C2A2-5C99-5E26-1A20-9AF0103B1920}"/>
                </a:ext>
              </a:extLst>
            </p:cNvPr>
            <p:cNvSpPr/>
            <p:nvPr/>
          </p:nvSpPr>
          <p:spPr>
            <a:xfrm>
              <a:off x="0" y="0"/>
              <a:ext cx="1067855" cy="143151"/>
            </a:xfrm>
            <a:custGeom>
              <a:avLst/>
              <a:gdLst/>
              <a:ahLst/>
              <a:cxnLst/>
              <a:rect l="l" t="t" r="r" b="b"/>
              <a:pathLst>
                <a:path w="1067855" h="143151">
                  <a:moveTo>
                    <a:pt x="71576" y="0"/>
                  </a:moveTo>
                  <a:lnTo>
                    <a:pt x="996279" y="0"/>
                  </a:lnTo>
                  <a:cubicBezTo>
                    <a:pt x="1015263" y="0"/>
                    <a:pt x="1033468" y="7541"/>
                    <a:pt x="1046891" y="20964"/>
                  </a:cubicBezTo>
                  <a:cubicBezTo>
                    <a:pt x="1060314" y="34387"/>
                    <a:pt x="1067855" y="52593"/>
                    <a:pt x="1067855" y="71576"/>
                  </a:cubicBezTo>
                  <a:lnTo>
                    <a:pt x="1067855" y="71576"/>
                  </a:lnTo>
                  <a:cubicBezTo>
                    <a:pt x="1067855" y="90559"/>
                    <a:pt x="1060314" y="108764"/>
                    <a:pt x="1046891" y="122187"/>
                  </a:cubicBezTo>
                  <a:cubicBezTo>
                    <a:pt x="1033468" y="135610"/>
                    <a:pt x="1015263" y="143151"/>
                    <a:pt x="996279" y="143151"/>
                  </a:cubicBezTo>
                  <a:lnTo>
                    <a:pt x="71576" y="143151"/>
                  </a:lnTo>
                  <a:cubicBezTo>
                    <a:pt x="52593" y="143151"/>
                    <a:pt x="34387" y="135610"/>
                    <a:pt x="20964" y="122187"/>
                  </a:cubicBezTo>
                  <a:cubicBezTo>
                    <a:pt x="7541" y="108764"/>
                    <a:pt x="0" y="90559"/>
                    <a:pt x="0" y="71576"/>
                  </a:cubicBezTo>
                  <a:lnTo>
                    <a:pt x="0" y="71576"/>
                  </a:lnTo>
                  <a:cubicBezTo>
                    <a:pt x="0" y="52593"/>
                    <a:pt x="7541" y="34387"/>
                    <a:pt x="20964" y="20964"/>
                  </a:cubicBezTo>
                  <a:cubicBezTo>
                    <a:pt x="34387" y="7541"/>
                    <a:pt x="52593" y="0"/>
                    <a:pt x="71576" y="0"/>
                  </a:cubicBezTo>
                  <a:close/>
                </a:path>
              </a:pathLst>
            </a:custGeom>
            <a:grpFill/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21F4408-EE7C-0077-3941-329F28EE2D8C}"/>
                </a:ext>
              </a:extLst>
            </p:cNvPr>
            <p:cNvSpPr txBox="1"/>
            <p:nvPr/>
          </p:nvSpPr>
          <p:spPr>
            <a:xfrm>
              <a:off x="0" y="-57150"/>
              <a:ext cx="1067855" cy="20030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00"/>
                </a:lnSpc>
              </a:pPr>
              <a:endParaRPr/>
            </a:p>
          </p:txBody>
        </p:sp>
      </p:grpSp>
      <p:sp>
        <p:nvSpPr>
          <p:cNvPr id="6" name="Freeform 9">
            <a:extLst>
              <a:ext uri="{FF2B5EF4-FFF2-40B4-BE49-F238E27FC236}">
                <a16:creationId xmlns:a16="http://schemas.microsoft.com/office/drawing/2014/main" id="{BEC853E6-E1BC-B099-40FA-1C8A5E72F57F}"/>
              </a:ext>
            </a:extLst>
          </p:cNvPr>
          <p:cNvSpPr/>
          <p:nvPr/>
        </p:nvSpPr>
        <p:spPr>
          <a:xfrm>
            <a:off x="16289496" y="314340"/>
            <a:ext cx="6642316" cy="1473387"/>
          </a:xfrm>
          <a:custGeom>
            <a:avLst/>
            <a:gdLst/>
            <a:ahLst/>
            <a:cxnLst/>
            <a:rect l="l" t="t" r="r" b="b"/>
            <a:pathLst>
              <a:path w="6642316" h="1473387">
                <a:moveTo>
                  <a:pt x="0" y="0"/>
                </a:moveTo>
                <a:lnTo>
                  <a:pt x="6642316" y="0"/>
                </a:lnTo>
                <a:lnTo>
                  <a:pt x="6642316" y="1473387"/>
                </a:lnTo>
                <a:lnTo>
                  <a:pt x="0" y="14733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4ECD828E-F706-3050-FCDA-3EC0F3322C36}"/>
              </a:ext>
            </a:extLst>
          </p:cNvPr>
          <p:cNvSpPr/>
          <p:nvPr/>
        </p:nvSpPr>
        <p:spPr>
          <a:xfrm>
            <a:off x="-1715384" y="8884056"/>
            <a:ext cx="7248657" cy="6022975"/>
          </a:xfrm>
          <a:custGeom>
            <a:avLst/>
            <a:gdLst/>
            <a:ahLst/>
            <a:cxnLst/>
            <a:rect l="l" t="t" r="r" b="b"/>
            <a:pathLst>
              <a:path w="7248657" h="6022975">
                <a:moveTo>
                  <a:pt x="0" y="0"/>
                </a:moveTo>
                <a:lnTo>
                  <a:pt x="7248657" y="0"/>
                </a:lnTo>
                <a:lnTo>
                  <a:pt x="7248657" y="6022975"/>
                </a:lnTo>
                <a:lnTo>
                  <a:pt x="0" y="602297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3AF97CA5-FFB0-C95D-24C7-B996E4A0B469}"/>
              </a:ext>
            </a:extLst>
          </p:cNvPr>
          <p:cNvSpPr txBox="1"/>
          <p:nvPr/>
        </p:nvSpPr>
        <p:spPr>
          <a:xfrm>
            <a:off x="13301116" y="9051925"/>
            <a:ext cx="3762402" cy="387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sz="3200" b="1" spc="100" dirty="0">
                <a:solidFill>
                  <a:srgbClr val="FFFFFF"/>
                </a:solidFill>
                <a:latin typeface="Ruda Bold"/>
                <a:ea typeface="Ruda Bold"/>
                <a:cs typeface="Ruda Bold"/>
                <a:sym typeface="Ruda Bold"/>
              </a:rPr>
              <a:t>Pasal 41</a:t>
            </a: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A846749A-8146-FBA9-6349-156FBF7A8067}"/>
              </a:ext>
            </a:extLst>
          </p:cNvPr>
          <p:cNvSpPr txBox="1"/>
          <p:nvPr/>
        </p:nvSpPr>
        <p:spPr>
          <a:xfrm>
            <a:off x="16500001" y="675267"/>
            <a:ext cx="1031784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9"/>
              </a:lnSpc>
            </a:pPr>
            <a:r>
              <a:rPr lang="en-US" sz="3999" b="1" spc="199" dirty="0">
                <a:solidFill>
                  <a:srgbClr val="0B5298"/>
                </a:solidFill>
                <a:latin typeface="Ruda Bold"/>
                <a:ea typeface="Ruda Bold"/>
                <a:cs typeface="Ruda Bold"/>
                <a:sym typeface="Ruda Bold"/>
              </a:rPr>
              <a:t>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768099F-E291-ABA7-7C59-D8C133C96645}"/>
              </a:ext>
            </a:extLst>
          </p:cNvPr>
          <p:cNvSpPr/>
          <p:nvPr/>
        </p:nvSpPr>
        <p:spPr>
          <a:xfrm>
            <a:off x="1676400" y="4908721"/>
            <a:ext cx="5181600" cy="228600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Sidang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Etika Tingkat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Pertama</a:t>
            </a:r>
            <a:endParaRPr lang="en-ID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6FF9EA8-2388-74A5-7531-08E1C3872D9D}"/>
              </a:ext>
            </a:extLst>
          </p:cNvPr>
          <p:cNvSpPr/>
          <p:nvPr/>
        </p:nvSpPr>
        <p:spPr>
          <a:xfrm>
            <a:off x="10285995" y="4908721"/>
            <a:ext cx="5181600" cy="2432221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Sidang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Etika Tingkat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kedua</a:t>
            </a:r>
            <a:endParaRPr lang="en-ID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7FC8B0E-3612-6EEC-6F04-93E69D2ECB03}"/>
              </a:ext>
            </a:extLst>
          </p:cNvPr>
          <p:cNvCxnSpPr>
            <a:cxnSpLocks/>
          </p:cNvCxnSpPr>
          <p:nvPr/>
        </p:nvCxnSpPr>
        <p:spPr>
          <a:xfrm flipH="1">
            <a:off x="6520135" y="3425711"/>
            <a:ext cx="2170790" cy="1870189"/>
          </a:xfrm>
          <a:prstGeom prst="straightConnector1">
            <a:avLst/>
          </a:prstGeom>
          <a:ln w="1143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65CAD28-5828-5D10-56D1-379DFB4B5F47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8718999" y="3430730"/>
            <a:ext cx="1991317" cy="1865170"/>
          </a:xfrm>
          <a:prstGeom prst="straightConnector1">
            <a:avLst/>
          </a:prstGeom>
          <a:ln w="1143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5247EBA-748A-21F1-AE7B-1438F353C17A}"/>
              </a:ext>
            </a:extLst>
          </p:cNvPr>
          <p:cNvSpPr/>
          <p:nvPr/>
        </p:nvSpPr>
        <p:spPr>
          <a:xfrm>
            <a:off x="5533273" y="2135330"/>
            <a:ext cx="6371452" cy="12954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Sidang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Etika</a:t>
            </a:r>
            <a:endParaRPr lang="en-ID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F8541AB-286A-0674-D9CA-0AA4EA53B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" y="268519"/>
            <a:ext cx="1505072" cy="8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32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395F0E99-14AC-7FE4-7462-1C6D1B7A9F13}"/>
              </a:ext>
            </a:extLst>
          </p:cNvPr>
          <p:cNvGrpSpPr/>
          <p:nvPr/>
        </p:nvGrpSpPr>
        <p:grpSpPr>
          <a:xfrm>
            <a:off x="14195388" y="9702496"/>
            <a:ext cx="4054512" cy="543527"/>
            <a:chOff x="0" y="0"/>
            <a:chExt cx="1067855" cy="143151"/>
          </a:xfrm>
          <a:solidFill>
            <a:schemeClr val="tx2">
              <a:lumMod val="75000"/>
            </a:schemeClr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D65953A-5672-9547-4CB9-A8B1B34B78B3}"/>
                </a:ext>
              </a:extLst>
            </p:cNvPr>
            <p:cNvSpPr/>
            <p:nvPr/>
          </p:nvSpPr>
          <p:spPr>
            <a:xfrm>
              <a:off x="0" y="0"/>
              <a:ext cx="1067855" cy="143151"/>
            </a:xfrm>
            <a:custGeom>
              <a:avLst/>
              <a:gdLst/>
              <a:ahLst/>
              <a:cxnLst/>
              <a:rect l="l" t="t" r="r" b="b"/>
              <a:pathLst>
                <a:path w="1067855" h="143151">
                  <a:moveTo>
                    <a:pt x="71576" y="0"/>
                  </a:moveTo>
                  <a:lnTo>
                    <a:pt x="996279" y="0"/>
                  </a:lnTo>
                  <a:cubicBezTo>
                    <a:pt x="1015263" y="0"/>
                    <a:pt x="1033468" y="7541"/>
                    <a:pt x="1046891" y="20964"/>
                  </a:cubicBezTo>
                  <a:cubicBezTo>
                    <a:pt x="1060314" y="34387"/>
                    <a:pt x="1067855" y="52593"/>
                    <a:pt x="1067855" y="71576"/>
                  </a:cubicBezTo>
                  <a:lnTo>
                    <a:pt x="1067855" y="71576"/>
                  </a:lnTo>
                  <a:cubicBezTo>
                    <a:pt x="1067855" y="90559"/>
                    <a:pt x="1060314" y="108764"/>
                    <a:pt x="1046891" y="122187"/>
                  </a:cubicBezTo>
                  <a:cubicBezTo>
                    <a:pt x="1033468" y="135610"/>
                    <a:pt x="1015263" y="143151"/>
                    <a:pt x="996279" y="143151"/>
                  </a:cubicBezTo>
                  <a:lnTo>
                    <a:pt x="71576" y="143151"/>
                  </a:lnTo>
                  <a:cubicBezTo>
                    <a:pt x="52593" y="143151"/>
                    <a:pt x="34387" y="135610"/>
                    <a:pt x="20964" y="122187"/>
                  </a:cubicBezTo>
                  <a:cubicBezTo>
                    <a:pt x="7541" y="108764"/>
                    <a:pt x="0" y="90559"/>
                    <a:pt x="0" y="71576"/>
                  </a:cubicBezTo>
                  <a:lnTo>
                    <a:pt x="0" y="71576"/>
                  </a:lnTo>
                  <a:cubicBezTo>
                    <a:pt x="0" y="52593"/>
                    <a:pt x="7541" y="34387"/>
                    <a:pt x="20964" y="20964"/>
                  </a:cubicBezTo>
                  <a:cubicBezTo>
                    <a:pt x="34387" y="7541"/>
                    <a:pt x="52593" y="0"/>
                    <a:pt x="71576" y="0"/>
                  </a:cubicBezTo>
                  <a:close/>
                </a:path>
              </a:pathLst>
            </a:custGeom>
            <a:grpFill/>
          </p:spPr>
        </p:sp>
        <p:sp>
          <p:nvSpPr>
            <p:cNvPr id="5" name="TextBox 6">
              <a:extLst>
                <a:ext uri="{FF2B5EF4-FFF2-40B4-BE49-F238E27FC236}">
                  <a16:creationId xmlns:a16="http://schemas.microsoft.com/office/drawing/2014/main" id="{2B0BCCD8-5276-7809-F4C6-F4764F36F51E}"/>
                </a:ext>
              </a:extLst>
            </p:cNvPr>
            <p:cNvSpPr txBox="1"/>
            <p:nvPr/>
          </p:nvSpPr>
          <p:spPr>
            <a:xfrm>
              <a:off x="0" y="-57150"/>
              <a:ext cx="1067855" cy="20030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00"/>
                </a:lnSpc>
              </a:pPr>
              <a:endParaRPr/>
            </a:p>
          </p:txBody>
        </p:sp>
      </p:grpSp>
      <p:sp>
        <p:nvSpPr>
          <p:cNvPr id="7" name="TextBox 18">
            <a:extLst>
              <a:ext uri="{FF2B5EF4-FFF2-40B4-BE49-F238E27FC236}">
                <a16:creationId xmlns:a16="http://schemas.microsoft.com/office/drawing/2014/main" id="{FF02CCE3-E8F6-55B6-675F-708A86BF02A6}"/>
              </a:ext>
            </a:extLst>
          </p:cNvPr>
          <p:cNvSpPr txBox="1"/>
          <p:nvPr/>
        </p:nvSpPr>
        <p:spPr>
          <a:xfrm>
            <a:off x="14487498" y="9812180"/>
            <a:ext cx="3762402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sz="2000" b="1" spc="100" dirty="0">
                <a:solidFill>
                  <a:srgbClr val="FFFFFF"/>
                </a:solidFill>
                <a:latin typeface="Ruda Bold"/>
                <a:ea typeface="Ruda Bold"/>
                <a:cs typeface="Ruda Bold"/>
                <a:sym typeface="Ruda Bold"/>
              </a:rPr>
              <a:t>Pasal 33 DAN Pasal 34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95B69FB-303F-E8F1-949C-A65F7F3D21E5}"/>
              </a:ext>
            </a:extLst>
          </p:cNvPr>
          <p:cNvSpPr/>
          <p:nvPr/>
        </p:nvSpPr>
        <p:spPr>
          <a:xfrm>
            <a:off x="1854075" y="1026104"/>
            <a:ext cx="9042525" cy="112371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A1BC950-F1DC-ED51-A5F0-403736EEA517}"/>
              </a:ext>
            </a:extLst>
          </p:cNvPr>
          <p:cNvSpPr/>
          <p:nvPr/>
        </p:nvSpPr>
        <p:spPr>
          <a:xfrm>
            <a:off x="2486863" y="1158344"/>
            <a:ext cx="9369325" cy="1123717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B85B8A04-74E7-97D6-45E8-04B923900A7C}"/>
              </a:ext>
            </a:extLst>
          </p:cNvPr>
          <p:cNvSpPr txBox="1"/>
          <p:nvPr/>
        </p:nvSpPr>
        <p:spPr>
          <a:xfrm>
            <a:off x="3415109" y="1409719"/>
            <a:ext cx="12868372" cy="894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00"/>
              </a:lnSpc>
            </a:pPr>
            <a:r>
              <a:rPr lang="en-US" sz="6000" dirty="0">
                <a:solidFill>
                  <a:schemeClr val="bg1"/>
                </a:solidFill>
                <a:latin typeface="TS Damas Sans"/>
                <a:ea typeface="TS Damas Sans"/>
                <a:cs typeface="TS Damas Sans"/>
                <a:sym typeface="TS Damas Sans"/>
              </a:rPr>
              <a:t>Hak dan </a:t>
            </a:r>
            <a:r>
              <a:rPr lang="en-US" sz="6000" dirty="0" err="1">
                <a:solidFill>
                  <a:schemeClr val="bg1"/>
                </a:solidFill>
                <a:latin typeface="TS Damas Sans"/>
                <a:ea typeface="TS Damas Sans"/>
                <a:cs typeface="TS Damas Sans"/>
                <a:sym typeface="TS Damas Sans"/>
              </a:rPr>
              <a:t>Kewajiban</a:t>
            </a:r>
            <a:endParaRPr lang="en-US" sz="6000" dirty="0">
              <a:solidFill>
                <a:schemeClr val="bg1"/>
              </a:solidFill>
              <a:latin typeface="TS Damas Sans"/>
              <a:ea typeface="TS Damas Sans"/>
              <a:cs typeface="TS Damas Sans"/>
              <a:sym typeface="TS Damas San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17C91FC-01FD-9ADC-F1D0-B53C8978B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117812"/>
              </p:ext>
            </p:extLst>
          </p:nvPr>
        </p:nvGraphicFramePr>
        <p:xfrm>
          <a:off x="861493" y="2491579"/>
          <a:ext cx="16154400" cy="670576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00707">
                  <a:extLst>
                    <a:ext uri="{9D8B030D-6E8A-4147-A177-3AD203B41FA5}">
                      <a16:colId xmlns:a16="http://schemas.microsoft.com/office/drawing/2014/main" val="4048086536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470547659"/>
                    </a:ext>
                  </a:extLst>
                </a:gridCol>
                <a:gridCol w="8557693">
                  <a:extLst>
                    <a:ext uri="{9D8B030D-6E8A-4147-A177-3AD203B41FA5}">
                      <a16:colId xmlns:a16="http://schemas.microsoft.com/office/drawing/2014/main" val="3023692950"/>
                    </a:ext>
                  </a:extLst>
                </a:gridCol>
              </a:tblGrid>
              <a:tr h="670721">
                <a:tc>
                  <a:txBody>
                    <a:bodyPr/>
                    <a:lstStyle/>
                    <a:p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Pelapor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Terlapor</a:t>
                      </a:r>
                      <a:endParaRPr lang="en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91354"/>
                  </a:ext>
                </a:extLst>
              </a:tr>
              <a:tr h="2274752">
                <a:tc>
                  <a:txBody>
                    <a:bodyPr/>
                    <a:lstStyle/>
                    <a:p>
                      <a:r>
                        <a:rPr lang="en-US" sz="2400" dirty="0"/>
                        <a:t>Hak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Mendapatkan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perlindungan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keselamatan</a:t>
                      </a:r>
                      <a:r>
                        <a:rPr lang="en-ID" sz="2400" dirty="0"/>
                        <a:t> dan </a:t>
                      </a:r>
                      <a:r>
                        <a:rPr lang="en-ID" sz="2400" dirty="0" err="1"/>
                        <a:t>kerahasiaan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identitas</a:t>
                      </a:r>
                      <a:r>
                        <a:rPr lang="en-ID" sz="2400" dirty="0"/>
                        <a:t>.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Mendapatkan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kesempatan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untuk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memberikan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keterangan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secara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bebas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tanpa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intervensi</a:t>
                      </a:r>
                      <a:r>
                        <a:rPr lang="en-ID" sz="2400" dirty="0"/>
                        <a:t> dan </a:t>
                      </a:r>
                      <a:r>
                        <a:rPr lang="en-ID" sz="2400" dirty="0" err="1"/>
                        <a:t>paksaan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dari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pihak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manapun</a:t>
                      </a:r>
                      <a:r>
                        <a:rPr lang="en-ID" sz="2400" dirty="0"/>
                        <a:t>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Mendapatkan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informasi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mengenai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tahapan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laporan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pengaduan</a:t>
                      </a:r>
                      <a:r>
                        <a:rPr lang="en-ID" sz="2400" dirty="0"/>
                        <a:t> yang </a:t>
                      </a:r>
                      <a:r>
                        <a:rPr lang="en-ID" sz="2400" dirty="0" err="1"/>
                        <a:t>dilaporkan</a:t>
                      </a:r>
                      <a:r>
                        <a:rPr lang="en-ID" sz="2400" dirty="0"/>
                        <a:t>.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Mendapatkan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perlakuan</a:t>
                      </a:r>
                      <a:r>
                        <a:rPr lang="en-ID" sz="2400" dirty="0"/>
                        <a:t> yang </a:t>
                      </a:r>
                      <a:r>
                        <a:rPr lang="en-ID" sz="2400" dirty="0" err="1"/>
                        <a:t>sama</a:t>
                      </a:r>
                      <a:r>
                        <a:rPr lang="en-ID" sz="2400" dirty="0"/>
                        <a:t> dan </a:t>
                      </a:r>
                      <a:r>
                        <a:rPr lang="en-ID" sz="2400" dirty="0" err="1"/>
                        <a:t>setara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dengan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Terlapor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dalam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pemeriksaan</a:t>
                      </a:r>
                      <a:r>
                        <a:rPr lang="en-ID" sz="24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Memenuhi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panggilan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pemeriksaan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majelis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Komisi</a:t>
                      </a:r>
                      <a:r>
                        <a:rPr lang="en-ID" sz="2400" dirty="0"/>
                        <a:t> Etika.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Menghadiri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Sidang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Komisi</a:t>
                      </a:r>
                      <a:r>
                        <a:rPr lang="en-ID" sz="2400" dirty="0"/>
                        <a:t> Etika.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Menaati</a:t>
                      </a:r>
                      <a:r>
                        <a:rPr lang="en-ID" sz="2400" dirty="0"/>
                        <a:t> tata </a:t>
                      </a:r>
                      <a:r>
                        <a:rPr lang="en-ID" sz="2400" dirty="0" err="1"/>
                        <a:t>tertib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Sidang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Komisi</a:t>
                      </a:r>
                      <a:r>
                        <a:rPr lang="en-ID" sz="2400" dirty="0"/>
                        <a:t> Etika.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Berperilaku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sopan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santun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selama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pemeriksaan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pendahuluan</a:t>
                      </a:r>
                      <a:r>
                        <a:rPr lang="en-ID" sz="2400" dirty="0"/>
                        <a:t> dan </a:t>
                      </a:r>
                      <a:r>
                        <a:rPr lang="en-ID" sz="2400" dirty="0" err="1"/>
                        <a:t>Sidang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Komisi</a:t>
                      </a:r>
                      <a:r>
                        <a:rPr lang="en-ID" sz="2400" dirty="0"/>
                        <a:t> Etika.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Memberikan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keterangan</a:t>
                      </a:r>
                      <a:r>
                        <a:rPr lang="en-ID" sz="2400" dirty="0"/>
                        <a:t> yang </a:t>
                      </a:r>
                      <a:r>
                        <a:rPr lang="en-ID" sz="2400" dirty="0" err="1"/>
                        <a:t>benar</a:t>
                      </a:r>
                      <a:r>
                        <a:rPr lang="en-ID" sz="2400" dirty="0"/>
                        <a:t> dan </a:t>
                      </a:r>
                      <a:r>
                        <a:rPr lang="en-ID" sz="2400" dirty="0" err="1"/>
                        <a:t>dapat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dipertanggungjawabkan</a:t>
                      </a:r>
                      <a:r>
                        <a:rPr lang="en-ID" sz="2400" dirty="0"/>
                        <a:t>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688967"/>
                  </a:ext>
                </a:extLst>
              </a:tr>
              <a:tr h="2274752">
                <a:tc>
                  <a:txBody>
                    <a:bodyPr/>
                    <a:lstStyle/>
                    <a:p>
                      <a:r>
                        <a:rPr lang="en-US" sz="2400" dirty="0" err="1"/>
                        <a:t>Kewajiban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Mendapatkan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perlindungan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kerahasiaan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identitas</a:t>
                      </a:r>
                      <a:r>
                        <a:rPr lang="en-ID" sz="2400" dirty="0"/>
                        <a:t>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Menerima</a:t>
                      </a:r>
                      <a:r>
                        <a:rPr lang="en-ID" sz="2400" dirty="0"/>
                        <a:t> Keputusan </a:t>
                      </a:r>
                      <a:r>
                        <a:rPr lang="en-ID" sz="2400" dirty="0" err="1"/>
                        <a:t>Rektor</a:t>
                      </a:r>
                      <a:r>
                        <a:rPr lang="en-ID" sz="2400" dirty="0"/>
                        <a:t>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Mengajukan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keberatan</a:t>
                      </a:r>
                      <a:r>
                        <a:rPr lang="en-ID" sz="24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Memenuhi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panggilan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pemeriksaan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majelis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Komisi</a:t>
                      </a:r>
                      <a:r>
                        <a:rPr lang="en-ID" sz="2400" dirty="0"/>
                        <a:t> Etika.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Menghadiri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Sidang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Komisi</a:t>
                      </a:r>
                      <a:r>
                        <a:rPr lang="en-ID" sz="2400" dirty="0"/>
                        <a:t> Etika.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Menaati</a:t>
                      </a:r>
                      <a:r>
                        <a:rPr lang="en-ID" sz="2400" dirty="0"/>
                        <a:t> tata </a:t>
                      </a:r>
                      <a:r>
                        <a:rPr lang="en-ID" sz="2400" dirty="0" err="1"/>
                        <a:t>tertib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Sidang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Komisi</a:t>
                      </a:r>
                      <a:r>
                        <a:rPr lang="en-ID" sz="2400" dirty="0"/>
                        <a:t> Etika.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Berperilaku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sopan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santun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selama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pemeriksaan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pendahuluan</a:t>
                      </a:r>
                      <a:r>
                        <a:rPr lang="en-ID" sz="2400" dirty="0"/>
                        <a:t> dan </a:t>
                      </a:r>
                      <a:r>
                        <a:rPr lang="en-ID" sz="2400" dirty="0" err="1"/>
                        <a:t>Sidang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Komisi</a:t>
                      </a:r>
                      <a:r>
                        <a:rPr lang="en-ID" sz="2400" dirty="0"/>
                        <a:t> Etika.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ID" sz="2400" dirty="0" err="1"/>
                        <a:t>Memberikan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keterangan</a:t>
                      </a:r>
                      <a:r>
                        <a:rPr lang="en-ID" sz="2400" dirty="0"/>
                        <a:t> yang </a:t>
                      </a:r>
                      <a:r>
                        <a:rPr lang="en-ID" sz="2400" dirty="0" err="1"/>
                        <a:t>benar</a:t>
                      </a:r>
                      <a:r>
                        <a:rPr lang="en-ID" sz="2400" dirty="0"/>
                        <a:t> dan </a:t>
                      </a:r>
                      <a:r>
                        <a:rPr lang="en-ID" sz="2400" dirty="0" err="1"/>
                        <a:t>dapat</a:t>
                      </a:r>
                      <a:r>
                        <a:rPr lang="en-ID" sz="2400" dirty="0"/>
                        <a:t> </a:t>
                      </a:r>
                      <a:r>
                        <a:rPr lang="en-ID" sz="2400" dirty="0" err="1"/>
                        <a:t>dipertanggungjawabkan</a:t>
                      </a:r>
                      <a:r>
                        <a:rPr lang="en-ID" sz="2400" dirty="0"/>
                        <a:t>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329233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A4D5EA1B-A5B3-9AD2-B382-30CE145374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51" y="233405"/>
            <a:ext cx="1505072" cy="8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827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>
            <a:off x="-405951" y="9778023"/>
            <a:ext cx="10925270" cy="1610908"/>
            <a:chOff x="0" y="0"/>
            <a:chExt cx="2877437" cy="42427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5493050" y="9778023"/>
            <a:ext cx="10925270" cy="1610908"/>
            <a:chOff x="0" y="0"/>
            <a:chExt cx="2877437" cy="42427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220656" y="8714700"/>
            <a:ext cx="6810594" cy="4278950"/>
            <a:chOff x="0" y="0"/>
            <a:chExt cx="812800" cy="51066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06053F"/>
            </a:solidFill>
          </p:spPr>
          <p:txBody>
            <a:bodyPr/>
            <a:lstStyle/>
            <a:p>
              <a:endParaRPr lang="id-ID" dirty="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273268" y="9579820"/>
            <a:ext cx="5280478" cy="3845308"/>
            <a:chOff x="0" y="0"/>
            <a:chExt cx="812800" cy="59189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245214" y="1275628"/>
            <a:ext cx="4642448" cy="86796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1401" y="1170445"/>
            <a:ext cx="4576443" cy="986724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8207593" y="1505237"/>
            <a:ext cx="3030775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300"/>
              </a:lnSpc>
              <a:spcBef>
                <a:spcPct val="0"/>
              </a:spcBef>
            </a:pPr>
            <a:r>
              <a:rPr lang="id-ID" sz="3000" u="none" strike="noStrike" dirty="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Kategori Ringan</a:t>
            </a:r>
            <a:endParaRPr lang="en-US" sz="3000" u="none" strike="noStrike" dirty="0">
              <a:solidFill>
                <a:srgbClr val="06053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726138" y="1415466"/>
            <a:ext cx="3196976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300"/>
              </a:lnSpc>
              <a:spcBef>
                <a:spcPct val="0"/>
              </a:spcBef>
            </a:pPr>
            <a:r>
              <a:rPr lang="id-ID" sz="3000" dirty="0">
                <a:solidFill>
                  <a:srgbClr val="FFFFFF"/>
                </a:solidFill>
                <a:latin typeface="ABeeZee Bold"/>
                <a:ea typeface="ABeeZee Bold"/>
                <a:cs typeface="ABeeZee Bold"/>
                <a:sym typeface="ABeeZee Bold"/>
              </a:rPr>
              <a:t>Kategori Ringan</a:t>
            </a:r>
            <a:endParaRPr lang="en-US" sz="3000" u="none" strike="noStrike" dirty="0">
              <a:solidFill>
                <a:srgbClr val="FFFFF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38" t="25793" r="3247" b="43083"/>
          <a:stretch/>
        </p:blipFill>
        <p:spPr>
          <a:xfrm>
            <a:off x="119893" y="2249674"/>
            <a:ext cx="5503331" cy="22860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37" t="62680" r="7142" b="-721"/>
          <a:stretch/>
        </p:blipFill>
        <p:spPr>
          <a:xfrm>
            <a:off x="7245214" y="2249674"/>
            <a:ext cx="4955535" cy="268086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1" r="4954" b="52815"/>
          <a:stretch/>
        </p:blipFill>
        <p:spPr>
          <a:xfrm>
            <a:off x="12437006" y="2272534"/>
            <a:ext cx="4953001" cy="1676401"/>
          </a:xfrm>
          <a:prstGeom prst="rect">
            <a:avLst/>
          </a:prstGeom>
        </p:spPr>
      </p:pic>
      <p:grpSp>
        <p:nvGrpSpPr>
          <p:cNvPr id="34" name="Group 28"/>
          <p:cNvGrpSpPr/>
          <p:nvPr/>
        </p:nvGrpSpPr>
        <p:grpSpPr>
          <a:xfrm>
            <a:off x="131882" y="5365159"/>
            <a:ext cx="4576443" cy="986724"/>
            <a:chOff x="0" y="0"/>
            <a:chExt cx="812800" cy="812800"/>
          </a:xfrm>
        </p:grpSpPr>
        <p:sp>
          <p:nvSpPr>
            <p:cNvPr id="35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37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560924" y="5670841"/>
            <a:ext cx="3196976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300"/>
              </a:lnSpc>
              <a:spcBef>
                <a:spcPct val="0"/>
              </a:spcBef>
            </a:pPr>
            <a:r>
              <a:rPr lang="id-ID" sz="3000" dirty="0">
                <a:solidFill>
                  <a:srgbClr val="FFFFFF"/>
                </a:solidFill>
                <a:latin typeface="ABeeZee Bold"/>
                <a:ea typeface="ABeeZee Bold"/>
                <a:cs typeface="ABeeZee Bold"/>
                <a:sym typeface="ABeeZee Bold"/>
              </a:rPr>
              <a:t>Kategori Berat</a:t>
            </a:r>
            <a:endParaRPr lang="en-US" sz="3000" u="none" strike="noStrike" dirty="0">
              <a:solidFill>
                <a:srgbClr val="FFFFFF"/>
              </a:solidFill>
              <a:latin typeface="ABeeZee Bold"/>
              <a:ea typeface="ABeeZee Bold"/>
              <a:cs typeface="ABeeZee Bold"/>
              <a:sym typeface="ABeeZee Bold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6" t="58579" r="6205" b="3673"/>
          <a:stretch/>
        </p:blipFill>
        <p:spPr>
          <a:xfrm>
            <a:off x="492157" y="6691965"/>
            <a:ext cx="4953000" cy="1341089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6" b="73119"/>
          <a:stretch/>
        </p:blipFill>
        <p:spPr>
          <a:xfrm>
            <a:off x="520732" y="8074115"/>
            <a:ext cx="4924425" cy="149486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547" t="26115" r="1547" b="18499"/>
          <a:stretch/>
        </p:blipFill>
        <p:spPr>
          <a:xfrm>
            <a:off x="5933567" y="6077584"/>
            <a:ext cx="4924425" cy="3555778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039" y="6259378"/>
            <a:ext cx="5086350" cy="2514600"/>
          </a:xfrm>
          <a:prstGeom prst="rect">
            <a:avLst/>
          </a:prstGeom>
        </p:spPr>
      </p:pic>
      <p:grpSp>
        <p:nvGrpSpPr>
          <p:cNvPr id="47" name="Group 25"/>
          <p:cNvGrpSpPr/>
          <p:nvPr/>
        </p:nvGrpSpPr>
        <p:grpSpPr>
          <a:xfrm>
            <a:off x="15773400" y="190501"/>
            <a:ext cx="2013916" cy="637258"/>
            <a:chOff x="76200" y="-228454"/>
            <a:chExt cx="736600" cy="1041255"/>
          </a:xfrm>
        </p:grpSpPr>
        <p:sp>
          <p:nvSpPr>
            <p:cNvPr id="48" name="Freeform 26"/>
            <p:cNvSpPr/>
            <p:nvPr/>
          </p:nvSpPr>
          <p:spPr>
            <a:xfrm>
              <a:off x="76200" y="-228454"/>
              <a:ext cx="736600" cy="1041255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630F"/>
            </a:solidFill>
          </p:spPr>
          <p:txBody>
            <a:bodyPr/>
            <a:lstStyle/>
            <a:p>
              <a:pPr algn="ctr">
                <a:lnSpc>
                  <a:spcPct val="150000"/>
                </a:lnSpc>
              </a:pPr>
              <a:r>
                <a:rPr lang="id-ID" dirty="0"/>
                <a:t>Pasal 57</a:t>
              </a:r>
            </a:p>
          </p:txBody>
        </p:sp>
        <p:sp>
          <p:nvSpPr>
            <p:cNvPr id="49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Rectangle 9"/>
          <p:cNvSpPr/>
          <p:nvPr/>
        </p:nvSpPr>
        <p:spPr>
          <a:xfrm>
            <a:off x="3505200" y="257401"/>
            <a:ext cx="5123954" cy="8069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400" dirty="0"/>
              <a:t>SANKSI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323AC8-80C7-1A6B-9ABB-5E76B368E7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" y="268519"/>
            <a:ext cx="1505072" cy="8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93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3505200" y="438915"/>
            <a:ext cx="7976404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id-ID" sz="7000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SANKSI</a:t>
            </a:r>
            <a:endParaRPr lang="en-US" sz="7000" dirty="0">
              <a:solidFill>
                <a:srgbClr val="06053F"/>
              </a:solidFill>
              <a:latin typeface="Bernoru SemiCondensed"/>
              <a:ea typeface="Bernoru SemiCondensed"/>
              <a:cs typeface="Bernoru SemiCondensed"/>
              <a:sym typeface="Bernoru SemiCondense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086600" y="288900"/>
            <a:ext cx="1361758" cy="1287480"/>
          </a:xfrm>
          <a:custGeom>
            <a:avLst/>
            <a:gdLst/>
            <a:ahLst/>
            <a:cxnLst/>
            <a:rect l="l" t="t" r="r" b="b"/>
            <a:pathLst>
              <a:path w="1361758" h="1287480">
                <a:moveTo>
                  <a:pt x="0" y="0"/>
                </a:moveTo>
                <a:lnTo>
                  <a:pt x="1361757" y="0"/>
                </a:lnTo>
                <a:lnTo>
                  <a:pt x="1361757" y="1287480"/>
                </a:lnTo>
                <a:lnTo>
                  <a:pt x="0" y="1287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grpSp>
        <p:nvGrpSpPr>
          <p:cNvPr id="8" name="Group 8"/>
          <p:cNvGrpSpPr/>
          <p:nvPr/>
        </p:nvGrpSpPr>
        <p:grpSpPr>
          <a:xfrm>
            <a:off x="-4583313" y="-3981507"/>
            <a:ext cx="6810594" cy="5257857"/>
            <a:chOff x="0" y="0"/>
            <a:chExt cx="812800" cy="62749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27491"/>
            </a:xfrm>
            <a:custGeom>
              <a:avLst/>
              <a:gdLst/>
              <a:ahLst/>
              <a:cxnLst/>
              <a:rect l="l" t="t" r="r" b="b"/>
              <a:pathLst>
                <a:path w="812800" h="627491">
                  <a:moveTo>
                    <a:pt x="812800" y="313746"/>
                  </a:moveTo>
                  <a:lnTo>
                    <a:pt x="609600" y="627491"/>
                  </a:lnTo>
                  <a:lnTo>
                    <a:pt x="203200" y="627491"/>
                  </a:lnTo>
                  <a:lnTo>
                    <a:pt x="0" y="313746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13746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14300" y="-38100"/>
              <a:ext cx="584200" cy="6655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3694430" y="-3079228"/>
            <a:ext cx="5280478" cy="3845308"/>
            <a:chOff x="0" y="0"/>
            <a:chExt cx="812800" cy="59189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811012"/>
              </p:ext>
            </p:extLst>
          </p:nvPr>
        </p:nvGraphicFramePr>
        <p:xfrm>
          <a:off x="1828800" y="1943100"/>
          <a:ext cx="14401800" cy="5961878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358"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Sanksi ringan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Sanksi sedang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800" dirty="0"/>
                        <a:t>Sanksi berat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442">
                <a:tc>
                  <a:txBody>
                    <a:bodyPr/>
                    <a:lstStyle/>
                    <a:p>
                      <a:r>
                        <a:rPr lang="id-ID" sz="2800" dirty="0"/>
                        <a:t>mengakui kesalahan dan permohonan maaf, baik</a:t>
                      </a:r>
                      <a:r>
                        <a:rPr lang="id-ID" sz="2800" baseline="0" dirty="0"/>
                        <a:t> </a:t>
                      </a:r>
                      <a:r>
                        <a:rPr lang="id-ID" sz="2800" dirty="0"/>
                        <a:t>secara lisan dan/atau tertulis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800" dirty="0"/>
                        <a:t>dikeluarkan oleh Rektor/Dekan/Direktur</a:t>
                      </a:r>
                      <a:r>
                        <a:rPr lang="id-ID" sz="2800" baseline="0" dirty="0"/>
                        <a:t> </a:t>
                      </a:r>
                      <a:r>
                        <a:rPr lang="id-ID" sz="2800" dirty="0"/>
                        <a:t>Sekolah Pascasarjana berupa</a:t>
                      </a:r>
                      <a:r>
                        <a:rPr lang="id-ID" sz="2800" baseline="0" dirty="0"/>
                        <a:t> </a:t>
                      </a:r>
                      <a:r>
                        <a:rPr lang="id-ID" sz="2800" dirty="0"/>
                        <a:t>penangguhan semua</a:t>
                      </a:r>
                      <a:r>
                        <a:rPr lang="id-ID" sz="2800" baseline="0" dirty="0"/>
                        <a:t> </a:t>
                      </a:r>
                      <a:r>
                        <a:rPr lang="id-ID" sz="2800" dirty="0"/>
                        <a:t>kegiatan akademik dalam jangka waktu paling lama 4</a:t>
                      </a:r>
                      <a:r>
                        <a:rPr lang="id-ID" sz="2800" baseline="0" dirty="0"/>
                        <a:t> </a:t>
                      </a:r>
                      <a:r>
                        <a:rPr lang="id-ID" sz="2800" dirty="0"/>
                        <a:t>(empat) semester dan/atau bagi</a:t>
                      </a:r>
                      <a:r>
                        <a:rPr lang="id-ID" sz="2800" baseline="0" dirty="0"/>
                        <a:t> </a:t>
                      </a:r>
                      <a:r>
                        <a:rPr lang="id-ID" sz="2800" dirty="0"/>
                        <a:t>organisasi kemahasiswaan</a:t>
                      </a:r>
                      <a:r>
                        <a:rPr lang="id-ID" sz="2800" baseline="0" dirty="0"/>
                        <a:t> </a:t>
                      </a:r>
                      <a:r>
                        <a:rPr lang="id-ID" sz="2800" dirty="0"/>
                        <a:t>dilakukan pembekuan hingga waktu yang</a:t>
                      </a:r>
                      <a:r>
                        <a:rPr lang="id-ID" sz="2800" baseline="0" dirty="0"/>
                        <a:t> </a:t>
                      </a:r>
                      <a:r>
                        <a:rPr lang="id-ID" sz="2800" dirty="0"/>
                        <a:t>ditentukan di</a:t>
                      </a:r>
                      <a:r>
                        <a:rPr lang="id-ID" sz="2800" baseline="0" dirty="0"/>
                        <a:t> </a:t>
                      </a:r>
                      <a:r>
                        <a:rPr lang="id-ID" sz="2800" dirty="0"/>
                        <a:t>fakultas dan/atau lingkungan USK.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800" dirty="0"/>
                        <a:t>Dikeluarkan oleh Rektor berupa</a:t>
                      </a:r>
                      <a:r>
                        <a:rPr lang="id-ID" sz="2800" baseline="0" dirty="0"/>
                        <a:t> </a:t>
                      </a:r>
                      <a:r>
                        <a:rPr lang="id-ID" sz="2800" dirty="0"/>
                        <a:t>pemberhentian tetap sebagai Mahasiswa</a:t>
                      </a:r>
                      <a:r>
                        <a:rPr lang="id-ID" sz="2800" baseline="0" dirty="0"/>
                        <a:t> </a:t>
                      </a:r>
                      <a:r>
                        <a:rPr lang="id-ID" sz="2800" dirty="0"/>
                        <a:t>dan/atau</a:t>
                      </a:r>
                      <a:r>
                        <a:rPr lang="id-ID" sz="2800" baseline="0" dirty="0"/>
                        <a:t> </a:t>
                      </a:r>
                      <a:r>
                        <a:rPr lang="id-ID" sz="2800" dirty="0"/>
                        <a:t>pembubaran organisasi kemahasiswaan.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1379">
                <a:tc>
                  <a:txBody>
                    <a:bodyPr/>
                    <a:lstStyle/>
                    <a:p>
                      <a:r>
                        <a:rPr lang="id-ID" sz="2800" dirty="0"/>
                        <a:t>teguran lisan dan/atau tertulis oleh</a:t>
                      </a:r>
                      <a:r>
                        <a:rPr lang="id-ID" sz="2800" baseline="0" dirty="0"/>
                        <a:t> </a:t>
                      </a:r>
                      <a:r>
                        <a:rPr lang="id-ID" sz="2800" dirty="0"/>
                        <a:t>Rektor/Dekan/Direktur Sekolah Pascasarjana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14782800" y="8877300"/>
            <a:ext cx="2667000" cy="5334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Pasal 58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C3E526-4BBB-3EDA-428B-1DDEEE22AB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" y="268519"/>
            <a:ext cx="1505072" cy="8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624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228725"/>
            <a:ext cx="14901832" cy="2128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50"/>
              </a:lnSpc>
            </a:pPr>
            <a:r>
              <a:rPr lang="en-US" sz="7500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PERMASALAHAN YANG </a:t>
            </a:r>
          </a:p>
          <a:p>
            <a:pPr algn="l">
              <a:lnSpc>
                <a:spcPts val="8250"/>
              </a:lnSpc>
            </a:pPr>
            <a:r>
              <a:rPr lang="en-US" sz="7500" dirty="0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TIMBUL DI LAPANGAN</a:t>
            </a:r>
          </a:p>
        </p:txBody>
      </p:sp>
      <p:sp>
        <p:nvSpPr>
          <p:cNvPr id="3" name="Freeform 3"/>
          <p:cNvSpPr/>
          <p:nvPr/>
        </p:nvSpPr>
        <p:spPr>
          <a:xfrm>
            <a:off x="12047731" y="1594714"/>
            <a:ext cx="2174034" cy="324129"/>
          </a:xfrm>
          <a:custGeom>
            <a:avLst/>
            <a:gdLst/>
            <a:ahLst/>
            <a:cxnLst/>
            <a:rect l="l" t="t" r="r" b="b"/>
            <a:pathLst>
              <a:path w="2174034" h="324129">
                <a:moveTo>
                  <a:pt x="0" y="0"/>
                </a:moveTo>
                <a:lnTo>
                  <a:pt x="2174034" y="0"/>
                </a:lnTo>
                <a:lnTo>
                  <a:pt x="2174034" y="324129"/>
                </a:lnTo>
                <a:lnTo>
                  <a:pt x="0" y="3241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16979" y="3723502"/>
            <a:ext cx="10925274" cy="5506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just">
              <a:lnSpc>
                <a:spcPts val="3600"/>
              </a:lnSpc>
              <a:buFont typeface="+mj-lt"/>
              <a:buAutoNum type="arabicPeriod"/>
            </a:pP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Pakaian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yang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digunakan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saat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berolahraga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tidak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menutup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aurat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,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celana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pendek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dikenakan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oleh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laki-laki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dan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pakaian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ketat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yang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dikenakan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oleh Wanita.</a:t>
            </a:r>
          </a:p>
          <a:p>
            <a:pPr marL="514350" indent="-514350" algn="just">
              <a:lnSpc>
                <a:spcPts val="3600"/>
              </a:lnSpc>
              <a:buFont typeface="+mj-lt"/>
              <a:buAutoNum type="arabicPeriod"/>
            </a:pP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Mengerjakan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tugas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/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skripsi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menggunakan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AI dan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jasa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 orang lain (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joki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ABeeZee"/>
                <a:cs typeface="ABeeZee"/>
                <a:sym typeface="ABeeZee"/>
              </a:rPr>
              <a:t>).</a:t>
            </a:r>
          </a:p>
          <a:p>
            <a:pPr marL="514350" indent="-514350" algn="just">
              <a:lnSpc>
                <a:spcPts val="3600"/>
              </a:lnSpc>
              <a:buFont typeface="+mj-lt"/>
              <a:buAutoNum type="arabicPeriod"/>
            </a:pPr>
            <a:r>
              <a:rPr lang="id-ID" sz="2400" dirty="0">
                <a:solidFill>
                  <a:srgbClr val="06053F"/>
                </a:solidFill>
                <a:latin typeface="ABeeZee"/>
              </a:rPr>
              <a:t>Ada pelanggaran yang tidak terjadi di USK, cth mahasiswa digrebek. </a:t>
            </a:r>
            <a:endParaRPr lang="en-US" sz="2400" dirty="0">
              <a:solidFill>
                <a:srgbClr val="06053F"/>
              </a:solidFill>
              <a:latin typeface="ABeeZee"/>
            </a:endParaRPr>
          </a:p>
          <a:p>
            <a:pPr marL="514350" indent="-514350" algn="just">
              <a:lnSpc>
                <a:spcPts val="3600"/>
              </a:lnSpc>
              <a:buFont typeface="+mj-lt"/>
              <a:buAutoNum type="arabicPeriod"/>
            </a:pPr>
            <a:r>
              <a:rPr lang="id-ID" sz="2400" dirty="0">
                <a:solidFill>
                  <a:srgbClr val="06053F"/>
                </a:solidFill>
                <a:latin typeface="ABeeZee"/>
              </a:rPr>
              <a:t>Mahasiswa memalsukan tanda tangan/stempel tidak sah</a:t>
            </a:r>
            <a:r>
              <a:rPr lang="en-US" sz="2400" dirty="0">
                <a:solidFill>
                  <a:srgbClr val="06053F"/>
                </a:solidFill>
                <a:latin typeface="ABeeZee"/>
              </a:rPr>
              <a:t>.</a:t>
            </a:r>
          </a:p>
          <a:p>
            <a:pPr marL="514350" indent="-514350" algn="just">
              <a:lnSpc>
                <a:spcPts val="3600"/>
              </a:lnSpc>
              <a:buFont typeface="+mj-lt"/>
              <a:buAutoNum type="arabicPeriod"/>
            </a:pPr>
            <a:r>
              <a:rPr lang="en-US" sz="2400" dirty="0" err="1">
                <a:solidFill>
                  <a:srgbClr val="06053F"/>
                </a:solidFill>
                <a:latin typeface="ABeeZee"/>
              </a:rPr>
              <a:t>ada</a:t>
            </a:r>
            <a:r>
              <a:rPr lang="en-US" sz="2400" dirty="0">
                <a:solidFill>
                  <a:srgbClr val="06053F"/>
                </a:solidFill>
                <a:latin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</a:rPr>
              <a:t>mahasiswa</a:t>
            </a:r>
            <a:r>
              <a:rPr lang="en-US" sz="2400" dirty="0">
                <a:solidFill>
                  <a:srgbClr val="06053F"/>
                </a:solidFill>
                <a:latin typeface="ABeeZee"/>
              </a:rPr>
              <a:t> yang </a:t>
            </a:r>
            <a:r>
              <a:rPr lang="en-US" sz="2400" dirty="0" err="1">
                <a:solidFill>
                  <a:srgbClr val="06053F"/>
                </a:solidFill>
                <a:latin typeface="ABeeZee"/>
              </a:rPr>
              <a:t>hanya</a:t>
            </a:r>
            <a:r>
              <a:rPr lang="en-US" sz="2400" dirty="0">
                <a:solidFill>
                  <a:srgbClr val="06053F"/>
                </a:solidFill>
                <a:latin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</a:rPr>
              <a:t>bekerja</a:t>
            </a:r>
            <a:r>
              <a:rPr lang="id-ID" sz="2400" dirty="0">
                <a:solidFill>
                  <a:srgbClr val="06053F"/>
                </a:solidFill>
                <a:latin typeface="ABeeZee"/>
              </a:rPr>
              <a:t> saja namun satunya tidak bekerja, </a:t>
            </a:r>
            <a:r>
              <a:rPr lang="en-US" sz="2400" dirty="0">
                <a:solidFill>
                  <a:srgbClr val="06053F"/>
                </a:solidFill>
                <a:latin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</a:rPr>
              <a:t>namun</a:t>
            </a:r>
            <a:r>
              <a:rPr lang="en-US" sz="2400" dirty="0">
                <a:solidFill>
                  <a:srgbClr val="06053F"/>
                </a:solidFill>
                <a:latin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</a:rPr>
              <a:t>saat</a:t>
            </a:r>
            <a:r>
              <a:rPr lang="en-US" sz="2400" dirty="0">
                <a:solidFill>
                  <a:srgbClr val="06053F"/>
                </a:solidFill>
                <a:latin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</a:rPr>
              <a:t>pembagian</a:t>
            </a:r>
            <a:r>
              <a:rPr lang="id-ID" sz="2400" dirty="0">
                <a:solidFill>
                  <a:srgbClr val="06053F"/>
                </a:solidFill>
                <a:latin typeface="ABeeZee"/>
              </a:rPr>
              <a:t> hasil juga berbeda</a:t>
            </a:r>
            <a:r>
              <a:rPr lang="en-US" sz="2400" dirty="0">
                <a:solidFill>
                  <a:srgbClr val="06053F"/>
                </a:solidFill>
                <a:effectLst/>
                <a:latin typeface="ABeeZee"/>
                <a:ea typeface="Calibri" panose="020F0502020204030204" pitchFamily="34" charset="0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effectLst/>
                <a:latin typeface="ABeeZee"/>
                <a:ea typeface="Calibri" panose="020F0502020204030204" pitchFamily="34" charset="0"/>
                <a:sym typeface="ABeeZee"/>
              </a:rPr>
              <a:t>dalam</a:t>
            </a:r>
            <a:r>
              <a:rPr lang="en-US" sz="2400" dirty="0">
                <a:solidFill>
                  <a:srgbClr val="06053F"/>
                </a:solidFill>
                <a:effectLst/>
                <a:latin typeface="ABeeZee"/>
                <a:ea typeface="Calibri" panose="020F0502020204030204" pitchFamily="34" charset="0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effectLst/>
                <a:latin typeface="ABeeZee"/>
                <a:ea typeface="Calibri" panose="020F0502020204030204" pitchFamily="34" charset="0"/>
                <a:sym typeface="ABeeZee"/>
              </a:rPr>
              <a:t>hal</a:t>
            </a:r>
            <a:r>
              <a:rPr lang="en-US" sz="2400" dirty="0">
                <a:solidFill>
                  <a:srgbClr val="06053F"/>
                </a:solidFill>
                <a:effectLst/>
                <a:latin typeface="ABeeZee"/>
                <a:ea typeface="Calibri" panose="020F0502020204030204" pitchFamily="34" charset="0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effectLst/>
                <a:latin typeface="ABeeZee"/>
                <a:ea typeface="Calibri" panose="020F0502020204030204" pitchFamily="34" charset="0"/>
                <a:sym typeface="ABeeZee"/>
              </a:rPr>
              <a:t>pelaksanaan</a:t>
            </a:r>
            <a:r>
              <a:rPr lang="en-US" sz="2400" dirty="0">
                <a:solidFill>
                  <a:srgbClr val="06053F"/>
                </a:solidFill>
                <a:effectLst/>
                <a:latin typeface="ABeeZee"/>
                <a:ea typeface="Calibri" panose="020F0502020204030204" pitchFamily="34" charset="0"/>
                <a:sym typeface="ABeeZee"/>
              </a:rPr>
              <a:t> PKM.</a:t>
            </a:r>
          </a:p>
          <a:p>
            <a:pPr marL="514350" indent="-514350" algn="just">
              <a:lnSpc>
                <a:spcPts val="3600"/>
              </a:lnSpc>
              <a:buFont typeface="+mj-lt"/>
              <a:buAutoNum type="arabicPeriod"/>
            </a:pPr>
            <a:r>
              <a:rPr lang="en-US" sz="2400" dirty="0" err="1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Terjadinya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kekerasan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seksual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 di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lingkungan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kampus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. </a:t>
            </a:r>
          </a:p>
          <a:p>
            <a:pPr marL="514350" indent="-514350" algn="just">
              <a:lnSpc>
                <a:spcPts val="3600"/>
              </a:lnSpc>
              <a:buFont typeface="+mj-lt"/>
              <a:buAutoNum type="arabicPeriod"/>
            </a:pPr>
            <a:r>
              <a:rPr lang="en-US" sz="2400" dirty="0" err="1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Terjadinya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perundungan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/bullying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antar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 </a:t>
            </a:r>
            <a:r>
              <a:rPr lang="en-US" sz="2400" dirty="0" err="1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mahasiswa</a:t>
            </a:r>
            <a:r>
              <a:rPr lang="en-US" sz="2400" dirty="0">
                <a:solidFill>
                  <a:srgbClr val="06053F"/>
                </a:solidFill>
                <a:latin typeface="ABeeZee"/>
                <a:ea typeface="Calibri" panose="020F0502020204030204" pitchFamily="34" charset="0"/>
                <a:sym typeface="ABeeZee"/>
              </a:rPr>
              <a:t>. </a:t>
            </a:r>
          </a:p>
          <a:p>
            <a:pPr marL="514350" indent="-514350" algn="just">
              <a:lnSpc>
                <a:spcPts val="3600"/>
              </a:lnSpc>
              <a:buFont typeface="+mj-lt"/>
              <a:buAutoNum type="arabicPeriod"/>
            </a:pPr>
            <a:endParaRPr lang="en-US" sz="2400" dirty="0">
              <a:solidFill>
                <a:srgbClr val="06053F"/>
              </a:solidFill>
              <a:latin typeface="ABeeZee"/>
              <a:sym typeface="ABeeZee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4240815" y="9458325"/>
            <a:ext cx="6810594" cy="5257857"/>
            <a:chOff x="0" y="0"/>
            <a:chExt cx="812800" cy="6274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27491"/>
            </a:xfrm>
            <a:custGeom>
              <a:avLst/>
              <a:gdLst/>
              <a:ahLst/>
              <a:cxnLst/>
              <a:rect l="l" t="t" r="r" b="b"/>
              <a:pathLst>
                <a:path w="812800" h="627491">
                  <a:moveTo>
                    <a:pt x="812800" y="313746"/>
                  </a:moveTo>
                  <a:lnTo>
                    <a:pt x="609600" y="627491"/>
                  </a:lnTo>
                  <a:lnTo>
                    <a:pt x="203200" y="627491"/>
                  </a:lnTo>
                  <a:lnTo>
                    <a:pt x="0" y="313746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13746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14300" y="-38100"/>
              <a:ext cx="584200" cy="6655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005873" y="9924517"/>
            <a:ext cx="5280478" cy="3845308"/>
            <a:chOff x="0" y="0"/>
            <a:chExt cx="812800" cy="59189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452237" y="-2673733"/>
            <a:ext cx="5280478" cy="3845308"/>
            <a:chOff x="0" y="0"/>
            <a:chExt cx="812800" cy="59189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843285" y="-2677940"/>
            <a:ext cx="5280478" cy="3317611"/>
            <a:chOff x="0" y="0"/>
            <a:chExt cx="812800" cy="51066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-405951" y="9906004"/>
            <a:ext cx="10925270" cy="1610908"/>
            <a:chOff x="0" y="0"/>
            <a:chExt cx="2877437" cy="42427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5493050" y="9906004"/>
            <a:ext cx="10925270" cy="1610908"/>
            <a:chOff x="0" y="0"/>
            <a:chExt cx="2877437" cy="42427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821960D-A624-1E1F-1CF8-473ACD5598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2" y="268519"/>
            <a:ext cx="1505072" cy="8322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06965" y="-4238682"/>
            <a:ext cx="6810594" cy="5257857"/>
            <a:chOff x="0" y="0"/>
            <a:chExt cx="812800" cy="6274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627491"/>
            </a:xfrm>
            <a:custGeom>
              <a:avLst/>
              <a:gdLst/>
              <a:ahLst/>
              <a:cxnLst/>
              <a:rect l="l" t="t" r="r" b="b"/>
              <a:pathLst>
                <a:path w="812800" h="627491">
                  <a:moveTo>
                    <a:pt x="812800" y="313746"/>
                  </a:moveTo>
                  <a:lnTo>
                    <a:pt x="609600" y="627491"/>
                  </a:lnTo>
                  <a:lnTo>
                    <a:pt x="203200" y="627491"/>
                  </a:lnTo>
                  <a:lnTo>
                    <a:pt x="0" y="313746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13746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14300" y="-38100"/>
              <a:ext cx="584200" cy="6655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218082" y="-3336403"/>
            <a:ext cx="5280478" cy="3845308"/>
            <a:chOff x="0" y="0"/>
            <a:chExt cx="812800" cy="5918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230617" y="6718775"/>
            <a:ext cx="6810594" cy="4278950"/>
            <a:chOff x="0" y="0"/>
            <a:chExt cx="812800" cy="5106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305871" y="8858250"/>
            <a:ext cx="5280478" cy="3317611"/>
            <a:chOff x="0" y="0"/>
            <a:chExt cx="812800" cy="5106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10665"/>
            </a:xfrm>
            <a:custGeom>
              <a:avLst/>
              <a:gdLst/>
              <a:ahLst/>
              <a:cxnLst/>
              <a:rect l="l" t="t" r="r" b="b"/>
              <a:pathLst>
                <a:path w="812800" h="510665">
                  <a:moveTo>
                    <a:pt x="812800" y="255332"/>
                  </a:moveTo>
                  <a:lnTo>
                    <a:pt x="609600" y="510665"/>
                  </a:lnTo>
                  <a:lnTo>
                    <a:pt x="203200" y="510665"/>
                  </a:lnTo>
                  <a:lnTo>
                    <a:pt x="0" y="255332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55332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14300" y="-38100"/>
              <a:ext cx="584200" cy="548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152810" y="7746076"/>
            <a:ext cx="5280478" cy="3845308"/>
            <a:chOff x="0" y="0"/>
            <a:chExt cx="812800" cy="59189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591891"/>
            </a:xfrm>
            <a:custGeom>
              <a:avLst/>
              <a:gdLst/>
              <a:ahLst/>
              <a:cxnLst/>
              <a:rect l="l" t="t" r="r" b="b"/>
              <a:pathLst>
                <a:path w="812800" h="591891">
                  <a:moveTo>
                    <a:pt x="812800" y="295945"/>
                  </a:moveTo>
                  <a:lnTo>
                    <a:pt x="609600" y="591891"/>
                  </a:lnTo>
                  <a:lnTo>
                    <a:pt x="203200" y="591891"/>
                  </a:lnTo>
                  <a:lnTo>
                    <a:pt x="0" y="295945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959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F3630F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4300" y="-38100"/>
              <a:ext cx="584200" cy="629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2859092" y="9453894"/>
            <a:ext cx="2174034" cy="324129"/>
          </a:xfrm>
          <a:custGeom>
            <a:avLst/>
            <a:gdLst/>
            <a:ahLst/>
            <a:cxnLst/>
            <a:rect l="l" t="t" r="r" b="b"/>
            <a:pathLst>
              <a:path w="2174034" h="324129">
                <a:moveTo>
                  <a:pt x="0" y="0"/>
                </a:moveTo>
                <a:lnTo>
                  <a:pt x="2174035" y="0"/>
                </a:lnTo>
                <a:lnTo>
                  <a:pt x="2174035" y="324129"/>
                </a:lnTo>
                <a:lnTo>
                  <a:pt x="0" y="3241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220230" y="1613894"/>
            <a:ext cx="1572819" cy="1487029"/>
          </a:xfrm>
          <a:custGeom>
            <a:avLst/>
            <a:gdLst/>
            <a:ahLst/>
            <a:cxnLst/>
            <a:rect l="l" t="t" r="r" b="b"/>
            <a:pathLst>
              <a:path w="1572819" h="1487029">
                <a:moveTo>
                  <a:pt x="0" y="0"/>
                </a:moveTo>
                <a:lnTo>
                  <a:pt x="1572819" y="0"/>
                </a:lnTo>
                <a:lnTo>
                  <a:pt x="1572819" y="1487029"/>
                </a:lnTo>
                <a:lnTo>
                  <a:pt x="0" y="14870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28700" y="3396198"/>
            <a:ext cx="15557648" cy="2727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946"/>
              </a:lnSpc>
            </a:pPr>
            <a:r>
              <a:rPr lang="en-US" sz="19041">
                <a:solidFill>
                  <a:srgbClr val="06053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TERIMA KASIH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-405951" y="9778023"/>
            <a:ext cx="10925270" cy="1610908"/>
            <a:chOff x="0" y="0"/>
            <a:chExt cx="2877437" cy="42427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3630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5493050" y="9778023"/>
            <a:ext cx="10925270" cy="1610908"/>
            <a:chOff x="0" y="0"/>
            <a:chExt cx="2877437" cy="42427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877438" cy="424272"/>
            </a:xfrm>
            <a:custGeom>
              <a:avLst/>
              <a:gdLst/>
              <a:ahLst/>
              <a:cxnLst/>
              <a:rect l="l" t="t" r="r" b="b"/>
              <a:pathLst>
                <a:path w="2877438" h="424272">
                  <a:moveTo>
                    <a:pt x="203200" y="0"/>
                  </a:moveTo>
                  <a:lnTo>
                    <a:pt x="2877438" y="0"/>
                  </a:lnTo>
                  <a:lnTo>
                    <a:pt x="2674238" y="424272"/>
                  </a:lnTo>
                  <a:lnTo>
                    <a:pt x="0" y="42427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6053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101600" y="-38100"/>
              <a:ext cx="2674237" cy="46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28700" y="6200256"/>
            <a:ext cx="11830392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06053F"/>
                </a:solidFill>
                <a:latin typeface="ABeeZee Bold"/>
                <a:ea typeface="ABeeZee Bold"/>
                <a:cs typeface="ABeeZee Bold"/>
                <a:sym typeface="ABeeZee Bold"/>
              </a:rPr>
              <a:t>Kepada semuanya yang telah hadir disini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515109" y="6467130"/>
            <a:ext cx="1275401" cy="190151"/>
          </a:xfrm>
          <a:custGeom>
            <a:avLst/>
            <a:gdLst/>
            <a:ahLst/>
            <a:cxnLst/>
            <a:rect l="l" t="t" r="r" b="b"/>
            <a:pathLst>
              <a:path w="1275401" h="190151">
                <a:moveTo>
                  <a:pt x="0" y="0"/>
                </a:moveTo>
                <a:lnTo>
                  <a:pt x="1275402" y="0"/>
                </a:lnTo>
                <a:lnTo>
                  <a:pt x="1275402" y="190151"/>
                </a:lnTo>
                <a:lnTo>
                  <a:pt x="0" y="1901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997</Words>
  <Application>Microsoft Office PowerPoint</Application>
  <PresentationFormat>Custom</PresentationFormat>
  <Paragraphs>167</Paragraphs>
  <Slides>16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ABeeZee</vt:lpstr>
      <vt:lpstr>Calibri</vt:lpstr>
      <vt:lpstr>Arial</vt:lpstr>
      <vt:lpstr>Ruda</vt:lpstr>
      <vt:lpstr>Times New Roman</vt:lpstr>
      <vt:lpstr>Bernoru SemiCondensed</vt:lpstr>
      <vt:lpstr>Ruda Bold</vt:lpstr>
      <vt:lpstr>ABeeZee Bold</vt:lpstr>
      <vt:lpstr>TS Damas Sans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Oranye dan Biru Tua Minimalist Pengaruh Kebijakan Ekonomi Presentation</dc:title>
  <dc:creator>NITRO 5</dc:creator>
  <cp:lastModifiedBy>LENOVO</cp:lastModifiedBy>
  <cp:revision>10</cp:revision>
  <dcterms:created xsi:type="dcterms:W3CDTF">2006-08-16T00:00:00Z</dcterms:created>
  <dcterms:modified xsi:type="dcterms:W3CDTF">2025-05-15T05:46:16Z</dcterms:modified>
  <dc:identifier>DAGnbWPnp2Q</dc:identifier>
</cp:coreProperties>
</file>